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78" r:id="rId2"/>
    <p:sldId id="258" r:id="rId3"/>
    <p:sldId id="276" r:id="rId4"/>
    <p:sldId id="303" r:id="rId5"/>
    <p:sldId id="309" r:id="rId6"/>
    <p:sldId id="310" r:id="rId7"/>
    <p:sldId id="317" r:id="rId8"/>
    <p:sldId id="318" r:id="rId9"/>
    <p:sldId id="319" r:id="rId10"/>
    <p:sldId id="320" r:id="rId11"/>
    <p:sldId id="329" r:id="rId12"/>
    <p:sldId id="330" r:id="rId13"/>
    <p:sldId id="332" r:id="rId14"/>
    <p:sldId id="313" r:id="rId15"/>
    <p:sldId id="322" r:id="rId16"/>
    <p:sldId id="323" r:id="rId17"/>
    <p:sldId id="331" r:id="rId18"/>
    <p:sldId id="324" r:id="rId19"/>
    <p:sldId id="321" r:id="rId20"/>
    <p:sldId id="328" r:id="rId21"/>
    <p:sldId id="326" r:id="rId22"/>
    <p:sldId id="325" r:id="rId23"/>
    <p:sldId id="333" r:id="rId24"/>
    <p:sldId id="334" r:id="rId25"/>
    <p:sldId id="336" r:id="rId26"/>
    <p:sldId id="33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5648" autoAdjust="0"/>
  </p:normalViewPr>
  <p:slideViewPr>
    <p:cSldViewPr snapToGrid="0">
      <p:cViewPr varScale="1">
        <p:scale>
          <a:sx n="79" d="100"/>
          <a:sy n="79" d="100"/>
        </p:scale>
        <p:origin x="71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an O'Keefe" userId="0a4a89a55da58df7" providerId="LiveId" clId="{0079A8AC-8EC1-4429-9D2D-9F87C1029741}"/>
    <pc:docChg chg="custSel modSld">
      <pc:chgData name="Sian O'Keefe" userId="0a4a89a55da58df7" providerId="LiveId" clId="{0079A8AC-8EC1-4429-9D2D-9F87C1029741}" dt="2026-03-06T15:46:22.796" v="111" actId="27636"/>
      <pc:docMkLst>
        <pc:docMk/>
      </pc:docMkLst>
      <pc:sldChg chg="modSp mod">
        <pc:chgData name="Sian O'Keefe" userId="0a4a89a55da58df7" providerId="LiveId" clId="{0079A8AC-8EC1-4429-9D2D-9F87C1029741}" dt="2026-03-06T15:16:47.830" v="4" actId="14100"/>
        <pc:sldMkLst>
          <pc:docMk/>
          <pc:sldMk cId="194302440" sldId="313"/>
        </pc:sldMkLst>
        <pc:spChg chg="mod">
          <ac:chgData name="Sian O'Keefe" userId="0a4a89a55da58df7" providerId="LiveId" clId="{0079A8AC-8EC1-4429-9D2D-9F87C1029741}" dt="2026-03-06T15:16:44.298" v="3" actId="14100"/>
          <ac:spMkLst>
            <pc:docMk/>
            <pc:sldMk cId="194302440" sldId="313"/>
            <ac:spMk id="5" creationId="{BB6C1EAC-A0AF-3457-3378-1E0EE6DD7AB5}"/>
          </ac:spMkLst>
        </pc:spChg>
        <pc:spChg chg="mod">
          <ac:chgData name="Sian O'Keefe" userId="0a4a89a55da58df7" providerId="LiveId" clId="{0079A8AC-8EC1-4429-9D2D-9F87C1029741}" dt="2026-03-06T15:16:47.830" v="4" actId="14100"/>
          <ac:spMkLst>
            <pc:docMk/>
            <pc:sldMk cId="194302440" sldId="313"/>
            <ac:spMk id="8" creationId="{C71336FC-2F3F-83DD-6A99-C0A48F90A4B5}"/>
          </ac:spMkLst>
        </pc:spChg>
        <pc:picChg chg="mod">
          <ac:chgData name="Sian O'Keefe" userId="0a4a89a55da58df7" providerId="LiveId" clId="{0079A8AC-8EC1-4429-9D2D-9F87C1029741}" dt="2026-03-06T15:16:40.168" v="2" actId="1076"/>
          <ac:picMkLst>
            <pc:docMk/>
            <pc:sldMk cId="194302440" sldId="313"/>
            <ac:picMk id="4" creationId="{D1E82E3B-66D2-107B-B951-D0B3C319E99D}"/>
          </ac:picMkLst>
        </pc:picChg>
      </pc:sldChg>
      <pc:sldChg chg="modSp mod">
        <pc:chgData name="Sian O'Keefe" userId="0a4a89a55da58df7" providerId="LiveId" clId="{0079A8AC-8EC1-4429-9D2D-9F87C1029741}" dt="2026-03-06T15:46:22.796" v="111" actId="27636"/>
        <pc:sldMkLst>
          <pc:docMk/>
          <pc:sldMk cId="34033834" sldId="325"/>
        </pc:sldMkLst>
        <pc:spChg chg="mod">
          <ac:chgData name="Sian O'Keefe" userId="0a4a89a55da58df7" providerId="LiveId" clId="{0079A8AC-8EC1-4429-9D2D-9F87C1029741}" dt="2026-03-06T15:46:22.796" v="111" actId="27636"/>
          <ac:spMkLst>
            <pc:docMk/>
            <pc:sldMk cId="34033834" sldId="325"/>
            <ac:spMk id="3" creationId="{BDADE49F-4EF7-AD74-D1BE-A2E1862DB3D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9B91E-476E-406F-B736-BA823F7A355E}" type="datetimeFigureOut">
              <a:rPr lang="en-GB" smtClean="0"/>
              <a:t>11/03/2026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FC6A0-DE25-4C20-98BE-56D5A75B1576}" type="slidenum">
              <a:rPr lang="en-GB" smtClean="0"/>
              <a:t>‹#›</a:t>
            </a:fld>
            <a:endParaRPr lang="en-GB"/>
          </a:p>
        </p:txBody>
      </p:sp>
    </p:spTree>
    <p:extLst>
      <p:ext uri="{BB962C8B-B14F-4D97-AF65-F5344CB8AC3E}">
        <p14:creationId xmlns:p14="http://schemas.microsoft.com/office/powerpoint/2010/main" val="1917378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FC6A0-DE25-4C20-98BE-56D5A75B1576}" type="slidenum">
              <a:rPr lang="en-GB" smtClean="0"/>
              <a:t>9</a:t>
            </a:fld>
            <a:endParaRPr lang="en-GB"/>
          </a:p>
        </p:txBody>
      </p:sp>
    </p:spTree>
    <p:extLst>
      <p:ext uri="{BB962C8B-B14F-4D97-AF65-F5344CB8AC3E}">
        <p14:creationId xmlns:p14="http://schemas.microsoft.com/office/powerpoint/2010/main" val="1001672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FC6A0-DE25-4C20-98BE-56D5A75B1576}" type="slidenum">
              <a:rPr lang="en-GB" smtClean="0"/>
              <a:t>15</a:t>
            </a:fld>
            <a:endParaRPr lang="en-GB"/>
          </a:p>
        </p:txBody>
      </p:sp>
    </p:spTree>
    <p:extLst>
      <p:ext uri="{BB962C8B-B14F-4D97-AF65-F5344CB8AC3E}">
        <p14:creationId xmlns:p14="http://schemas.microsoft.com/office/powerpoint/2010/main" val="2077384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99D3-18D8-F6B5-1ABD-FA58DFE95BC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FEF0B18-A260-E9DD-5C9C-184336C25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7473465-9500-1D26-36ED-29837015C864}"/>
              </a:ext>
            </a:extLst>
          </p:cNvPr>
          <p:cNvSpPr>
            <a:spLocks noGrp="1"/>
          </p:cNvSpPr>
          <p:nvPr>
            <p:ph type="dt" sz="half" idx="10"/>
          </p:nvPr>
        </p:nvSpPr>
        <p:spPr/>
        <p:txBody>
          <a:bodyPr/>
          <a:lstStyle/>
          <a:p>
            <a:fld id="{57622783-B3CD-4C3B-B6E8-4148EE9BE3A9}" type="datetimeFigureOut">
              <a:rPr lang="en-GB" smtClean="0"/>
              <a:t>11/03/2026</a:t>
            </a:fld>
            <a:endParaRPr lang="en-GB"/>
          </a:p>
        </p:txBody>
      </p:sp>
      <p:sp>
        <p:nvSpPr>
          <p:cNvPr id="5" name="Footer Placeholder 4">
            <a:extLst>
              <a:ext uri="{FF2B5EF4-FFF2-40B4-BE49-F238E27FC236}">
                <a16:creationId xmlns:a16="http://schemas.microsoft.com/office/drawing/2014/main" id="{79388DBF-2C98-FBFA-69E4-8D01F32966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AC1F06-436E-3D23-7434-C51FA265B601}"/>
              </a:ext>
            </a:extLst>
          </p:cNvPr>
          <p:cNvSpPr>
            <a:spLocks noGrp="1"/>
          </p:cNvSpPr>
          <p:nvPr>
            <p:ph type="sldNum" sz="quarter" idx="12"/>
          </p:nvPr>
        </p:nvSpPr>
        <p:spPr/>
        <p:txBody>
          <a:bodyPr/>
          <a:lstStyle/>
          <a:p>
            <a:fld id="{72EA301E-02EA-4548-9F77-4CA0D29709B2}" type="slidenum">
              <a:rPr lang="en-GB" smtClean="0"/>
              <a:t>‹#›</a:t>
            </a:fld>
            <a:endParaRPr lang="en-GB"/>
          </a:p>
        </p:txBody>
      </p:sp>
    </p:spTree>
    <p:extLst>
      <p:ext uri="{BB962C8B-B14F-4D97-AF65-F5344CB8AC3E}">
        <p14:creationId xmlns:p14="http://schemas.microsoft.com/office/powerpoint/2010/main" val="1523130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A8243-9AF9-3357-118C-5BB29E3708A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AF08C25-050A-4CFE-8151-5744E03E86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B356BD9-3A90-237B-0DE7-DA36579BF213}"/>
              </a:ext>
            </a:extLst>
          </p:cNvPr>
          <p:cNvSpPr>
            <a:spLocks noGrp="1"/>
          </p:cNvSpPr>
          <p:nvPr>
            <p:ph type="dt" sz="half" idx="10"/>
          </p:nvPr>
        </p:nvSpPr>
        <p:spPr/>
        <p:txBody>
          <a:bodyPr/>
          <a:lstStyle/>
          <a:p>
            <a:fld id="{57622783-B3CD-4C3B-B6E8-4148EE9BE3A9}" type="datetimeFigureOut">
              <a:rPr lang="en-GB" smtClean="0"/>
              <a:t>11/03/2026</a:t>
            </a:fld>
            <a:endParaRPr lang="en-GB"/>
          </a:p>
        </p:txBody>
      </p:sp>
      <p:sp>
        <p:nvSpPr>
          <p:cNvPr id="5" name="Footer Placeholder 4">
            <a:extLst>
              <a:ext uri="{FF2B5EF4-FFF2-40B4-BE49-F238E27FC236}">
                <a16:creationId xmlns:a16="http://schemas.microsoft.com/office/drawing/2014/main" id="{98A7AEB0-76A0-AF2E-E522-FEDE1C3D45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D7C80A-95C6-FE58-DA43-6CA84EC856E0}"/>
              </a:ext>
            </a:extLst>
          </p:cNvPr>
          <p:cNvSpPr>
            <a:spLocks noGrp="1"/>
          </p:cNvSpPr>
          <p:nvPr>
            <p:ph type="sldNum" sz="quarter" idx="12"/>
          </p:nvPr>
        </p:nvSpPr>
        <p:spPr/>
        <p:txBody>
          <a:bodyPr/>
          <a:lstStyle/>
          <a:p>
            <a:fld id="{72EA301E-02EA-4548-9F77-4CA0D29709B2}" type="slidenum">
              <a:rPr lang="en-GB" smtClean="0"/>
              <a:t>‹#›</a:t>
            </a:fld>
            <a:endParaRPr lang="en-GB"/>
          </a:p>
        </p:txBody>
      </p:sp>
    </p:spTree>
    <p:extLst>
      <p:ext uri="{BB962C8B-B14F-4D97-AF65-F5344CB8AC3E}">
        <p14:creationId xmlns:p14="http://schemas.microsoft.com/office/powerpoint/2010/main" val="219777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AB63B8-1AA0-863F-6544-3E502597C8F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8B3B825-0B4C-B4E6-1DCD-6CD998FF6AC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09AE03-1969-55E7-7A9F-A45F064B6B76}"/>
              </a:ext>
            </a:extLst>
          </p:cNvPr>
          <p:cNvSpPr>
            <a:spLocks noGrp="1"/>
          </p:cNvSpPr>
          <p:nvPr>
            <p:ph type="dt" sz="half" idx="10"/>
          </p:nvPr>
        </p:nvSpPr>
        <p:spPr/>
        <p:txBody>
          <a:bodyPr/>
          <a:lstStyle/>
          <a:p>
            <a:fld id="{57622783-B3CD-4C3B-B6E8-4148EE9BE3A9}" type="datetimeFigureOut">
              <a:rPr lang="en-GB" smtClean="0"/>
              <a:t>11/03/2026</a:t>
            </a:fld>
            <a:endParaRPr lang="en-GB"/>
          </a:p>
        </p:txBody>
      </p:sp>
      <p:sp>
        <p:nvSpPr>
          <p:cNvPr id="5" name="Footer Placeholder 4">
            <a:extLst>
              <a:ext uri="{FF2B5EF4-FFF2-40B4-BE49-F238E27FC236}">
                <a16:creationId xmlns:a16="http://schemas.microsoft.com/office/drawing/2014/main" id="{F3C1983F-608C-874F-0EE1-9AA6F14AA7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AB9DDF-EDBA-8796-133C-3B20FB0FB897}"/>
              </a:ext>
            </a:extLst>
          </p:cNvPr>
          <p:cNvSpPr>
            <a:spLocks noGrp="1"/>
          </p:cNvSpPr>
          <p:nvPr>
            <p:ph type="sldNum" sz="quarter" idx="12"/>
          </p:nvPr>
        </p:nvSpPr>
        <p:spPr/>
        <p:txBody>
          <a:bodyPr/>
          <a:lstStyle/>
          <a:p>
            <a:fld id="{72EA301E-02EA-4548-9F77-4CA0D29709B2}" type="slidenum">
              <a:rPr lang="en-GB" smtClean="0"/>
              <a:t>‹#›</a:t>
            </a:fld>
            <a:endParaRPr lang="en-GB"/>
          </a:p>
        </p:txBody>
      </p:sp>
    </p:spTree>
    <p:extLst>
      <p:ext uri="{BB962C8B-B14F-4D97-AF65-F5344CB8AC3E}">
        <p14:creationId xmlns:p14="http://schemas.microsoft.com/office/powerpoint/2010/main" val="1366868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E465-4040-8D4E-7DA5-CA93C0444F6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75292F-6AFD-A334-908E-F2B61D4F91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3BEF9C5-753A-8931-E09C-630EAC550C42}"/>
              </a:ext>
            </a:extLst>
          </p:cNvPr>
          <p:cNvSpPr>
            <a:spLocks noGrp="1"/>
          </p:cNvSpPr>
          <p:nvPr>
            <p:ph type="dt" sz="half" idx="10"/>
          </p:nvPr>
        </p:nvSpPr>
        <p:spPr/>
        <p:txBody>
          <a:bodyPr/>
          <a:lstStyle/>
          <a:p>
            <a:fld id="{57622783-B3CD-4C3B-B6E8-4148EE9BE3A9}" type="datetimeFigureOut">
              <a:rPr lang="en-GB" smtClean="0"/>
              <a:t>11/03/2026</a:t>
            </a:fld>
            <a:endParaRPr lang="en-GB"/>
          </a:p>
        </p:txBody>
      </p:sp>
      <p:sp>
        <p:nvSpPr>
          <p:cNvPr id="5" name="Footer Placeholder 4">
            <a:extLst>
              <a:ext uri="{FF2B5EF4-FFF2-40B4-BE49-F238E27FC236}">
                <a16:creationId xmlns:a16="http://schemas.microsoft.com/office/drawing/2014/main" id="{DADDE5FD-D3B3-C0CB-00F3-718DB98F71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F5071-5EAB-12E3-CC37-6FB608832C7B}"/>
              </a:ext>
            </a:extLst>
          </p:cNvPr>
          <p:cNvSpPr>
            <a:spLocks noGrp="1"/>
          </p:cNvSpPr>
          <p:nvPr>
            <p:ph type="sldNum" sz="quarter" idx="12"/>
          </p:nvPr>
        </p:nvSpPr>
        <p:spPr/>
        <p:txBody>
          <a:bodyPr/>
          <a:lstStyle/>
          <a:p>
            <a:fld id="{72EA301E-02EA-4548-9F77-4CA0D29709B2}" type="slidenum">
              <a:rPr lang="en-GB" smtClean="0"/>
              <a:t>‹#›</a:t>
            </a:fld>
            <a:endParaRPr lang="en-GB"/>
          </a:p>
        </p:txBody>
      </p:sp>
    </p:spTree>
    <p:extLst>
      <p:ext uri="{BB962C8B-B14F-4D97-AF65-F5344CB8AC3E}">
        <p14:creationId xmlns:p14="http://schemas.microsoft.com/office/powerpoint/2010/main" val="1650867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D46D-A0F8-2AD9-B019-5699654A29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7DCC5BD-AF04-1C9C-7BE3-2C48CE7AC1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B127F81-53E1-39AC-570B-D8E09ABC1689}"/>
              </a:ext>
            </a:extLst>
          </p:cNvPr>
          <p:cNvSpPr>
            <a:spLocks noGrp="1"/>
          </p:cNvSpPr>
          <p:nvPr>
            <p:ph type="dt" sz="half" idx="10"/>
          </p:nvPr>
        </p:nvSpPr>
        <p:spPr/>
        <p:txBody>
          <a:bodyPr/>
          <a:lstStyle/>
          <a:p>
            <a:fld id="{57622783-B3CD-4C3B-B6E8-4148EE9BE3A9}" type="datetimeFigureOut">
              <a:rPr lang="en-GB" smtClean="0"/>
              <a:t>11/03/2026</a:t>
            </a:fld>
            <a:endParaRPr lang="en-GB"/>
          </a:p>
        </p:txBody>
      </p:sp>
      <p:sp>
        <p:nvSpPr>
          <p:cNvPr id="5" name="Footer Placeholder 4">
            <a:extLst>
              <a:ext uri="{FF2B5EF4-FFF2-40B4-BE49-F238E27FC236}">
                <a16:creationId xmlns:a16="http://schemas.microsoft.com/office/drawing/2014/main" id="{82EDFEF4-288F-14DD-A562-87DB650995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56FD3-F902-F181-67FF-F6E2D7C60919}"/>
              </a:ext>
            </a:extLst>
          </p:cNvPr>
          <p:cNvSpPr>
            <a:spLocks noGrp="1"/>
          </p:cNvSpPr>
          <p:nvPr>
            <p:ph type="sldNum" sz="quarter" idx="12"/>
          </p:nvPr>
        </p:nvSpPr>
        <p:spPr/>
        <p:txBody>
          <a:bodyPr/>
          <a:lstStyle/>
          <a:p>
            <a:fld id="{72EA301E-02EA-4548-9F77-4CA0D29709B2}" type="slidenum">
              <a:rPr lang="en-GB" smtClean="0"/>
              <a:t>‹#›</a:t>
            </a:fld>
            <a:endParaRPr lang="en-GB"/>
          </a:p>
        </p:txBody>
      </p:sp>
    </p:spTree>
    <p:extLst>
      <p:ext uri="{BB962C8B-B14F-4D97-AF65-F5344CB8AC3E}">
        <p14:creationId xmlns:p14="http://schemas.microsoft.com/office/powerpoint/2010/main" val="1146918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DB3F4-B75D-2CD3-AEBC-C6D17BFCC95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4AF65B5-F97E-2AF0-9DA7-A62399B0B1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703FC06-C228-220A-3F9C-3447C22B4A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C92216C-7D6A-A966-8A29-E0D299FC73FD}"/>
              </a:ext>
            </a:extLst>
          </p:cNvPr>
          <p:cNvSpPr>
            <a:spLocks noGrp="1"/>
          </p:cNvSpPr>
          <p:nvPr>
            <p:ph type="dt" sz="half" idx="10"/>
          </p:nvPr>
        </p:nvSpPr>
        <p:spPr/>
        <p:txBody>
          <a:bodyPr/>
          <a:lstStyle/>
          <a:p>
            <a:fld id="{57622783-B3CD-4C3B-B6E8-4148EE9BE3A9}" type="datetimeFigureOut">
              <a:rPr lang="en-GB" smtClean="0"/>
              <a:t>11/03/2026</a:t>
            </a:fld>
            <a:endParaRPr lang="en-GB"/>
          </a:p>
        </p:txBody>
      </p:sp>
      <p:sp>
        <p:nvSpPr>
          <p:cNvPr id="6" name="Footer Placeholder 5">
            <a:extLst>
              <a:ext uri="{FF2B5EF4-FFF2-40B4-BE49-F238E27FC236}">
                <a16:creationId xmlns:a16="http://schemas.microsoft.com/office/drawing/2014/main" id="{03BAC792-2CD6-25E2-53BB-56CE130516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B143FD-2465-EAB2-792C-C533BA455050}"/>
              </a:ext>
            </a:extLst>
          </p:cNvPr>
          <p:cNvSpPr>
            <a:spLocks noGrp="1"/>
          </p:cNvSpPr>
          <p:nvPr>
            <p:ph type="sldNum" sz="quarter" idx="12"/>
          </p:nvPr>
        </p:nvSpPr>
        <p:spPr/>
        <p:txBody>
          <a:bodyPr/>
          <a:lstStyle/>
          <a:p>
            <a:fld id="{72EA301E-02EA-4548-9F77-4CA0D29709B2}" type="slidenum">
              <a:rPr lang="en-GB" smtClean="0"/>
              <a:t>‹#›</a:t>
            </a:fld>
            <a:endParaRPr lang="en-GB"/>
          </a:p>
        </p:txBody>
      </p:sp>
    </p:spTree>
    <p:extLst>
      <p:ext uri="{BB962C8B-B14F-4D97-AF65-F5344CB8AC3E}">
        <p14:creationId xmlns:p14="http://schemas.microsoft.com/office/powerpoint/2010/main" val="1896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BA61-D53A-7F5C-25E1-9835DA910ED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29ABA56-18CF-5780-3E0C-DF4C2E91A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179C79C-5D37-A61A-E76F-AF45A69E9C9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7CA1180-FAE4-2D61-E2E2-2D8B82E436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1B560A9-7F24-D158-1407-7608DE66ACE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875C4C4-035E-8B27-A8FC-C61C6D64D375}"/>
              </a:ext>
            </a:extLst>
          </p:cNvPr>
          <p:cNvSpPr>
            <a:spLocks noGrp="1"/>
          </p:cNvSpPr>
          <p:nvPr>
            <p:ph type="dt" sz="half" idx="10"/>
          </p:nvPr>
        </p:nvSpPr>
        <p:spPr/>
        <p:txBody>
          <a:bodyPr/>
          <a:lstStyle/>
          <a:p>
            <a:fld id="{57622783-B3CD-4C3B-B6E8-4148EE9BE3A9}" type="datetimeFigureOut">
              <a:rPr lang="en-GB" smtClean="0"/>
              <a:t>11/03/2026</a:t>
            </a:fld>
            <a:endParaRPr lang="en-GB"/>
          </a:p>
        </p:txBody>
      </p:sp>
      <p:sp>
        <p:nvSpPr>
          <p:cNvPr id="8" name="Footer Placeholder 7">
            <a:extLst>
              <a:ext uri="{FF2B5EF4-FFF2-40B4-BE49-F238E27FC236}">
                <a16:creationId xmlns:a16="http://schemas.microsoft.com/office/drawing/2014/main" id="{723EC74B-AB09-9A47-3DA1-B95DFB8625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57707-8C7E-A619-1B44-B751280270CF}"/>
              </a:ext>
            </a:extLst>
          </p:cNvPr>
          <p:cNvSpPr>
            <a:spLocks noGrp="1"/>
          </p:cNvSpPr>
          <p:nvPr>
            <p:ph type="sldNum" sz="quarter" idx="12"/>
          </p:nvPr>
        </p:nvSpPr>
        <p:spPr/>
        <p:txBody>
          <a:bodyPr/>
          <a:lstStyle/>
          <a:p>
            <a:fld id="{72EA301E-02EA-4548-9F77-4CA0D29709B2}" type="slidenum">
              <a:rPr lang="en-GB" smtClean="0"/>
              <a:t>‹#›</a:t>
            </a:fld>
            <a:endParaRPr lang="en-GB"/>
          </a:p>
        </p:txBody>
      </p:sp>
    </p:spTree>
    <p:extLst>
      <p:ext uri="{BB962C8B-B14F-4D97-AF65-F5344CB8AC3E}">
        <p14:creationId xmlns:p14="http://schemas.microsoft.com/office/powerpoint/2010/main" val="243525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EF01-CB26-4D69-9BBD-9A625237424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454523A-C795-0AD1-F7A6-FBBE98273AD2}"/>
              </a:ext>
            </a:extLst>
          </p:cNvPr>
          <p:cNvSpPr>
            <a:spLocks noGrp="1"/>
          </p:cNvSpPr>
          <p:nvPr>
            <p:ph type="dt" sz="half" idx="10"/>
          </p:nvPr>
        </p:nvSpPr>
        <p:spPr/>
        <p:txBody>
          <a:bodyPr/>
          <a:lstStyle/>
          <a:p>
            <a:fld id="{57622783-B3CD-4C3B-B6E8-4148EE9BE3A9}" type="datetimeFigureOut">
              <a:rPr lang="en-GB" smtClean="0"/>
              <a:t>11/03/2026</a:t>
            </a:fld>
            <a:endParaRPr lang="en-GB"/>
          </a:p>
        </p:txBody>
      </p:sp>
      <p:sp>
        <p:nvSpPr>
          <p:cNvPr id="4" name="Footer Placeholder 3">
            <a:extLst>
              <a:ext uri="{FF2B5EF4-FFF2-40B4-BE49-F238E27FC236}">
                <a16:creationId xmlns:a16="http://schemas.microsoft.com/office/drawing/2014/main" id="{F39849EC-2D38-B386-5D04-E8F7723EC7E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D3DA3C-383C-DADE-22AA-B2D6DDBB3E8A}"/>
              </a:ext>
            </a:extLst>
          </p:cNvPr>
          <p:cNvSpPr>
            <a:spLocks noGrp="1"/>
          </p:cNvSpPr>
          <p:nvPr>
            <p:ph type="sldNum" sz="quarter" idx="12"/>
          </p:nvPr>
        </p:nvSpPr>
        <p:spPr/>
        <p:txBody>
          <a:bodyPr/>
          <a:lstStyle/>
          <a:p>
            <a:fld id="{72EA301E-02EA-4548-9F77-4CA0D29709B2}" type="slidenum">
              <a:rPr lang="en-GB" smtClean="0"/>
              <a:t>‹#›</a:t>
            </a:fld>
            <a:endParaRPr lang="en-GB"/>
          </a:p>
        </p:txBody>
      </p:sp>
    </p:spTree>
    <p:extLst>
      <p:ext uri="{BB962C8B-B14F-4D97-AF65-F5344CB8AC3E}">
        <p14:creationId xmlns:p14="http://schemas.microsoft.com/office/powerpoint/2010/main" val="4149014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728903-E664-148A-EAFB-52D9C9A7EC7D}"/>
              </a:ext>
            </a:extLst>
          </p:cNvPr>
          <p:cNvSpPr>
            <a:spLocks noGrp="1"/>
          </p:cNvSpPr>
          <p:nvPr>
            <p:ph type="dt" sz="half" idx="10"/>
          </p:nvPr>
        </p:nvSpPr>
        <p:spPr/>
        <p:txBody>
          <a:bodyPr/>
          <a:lstStyle/>
          <a:p>
            <a:fld id="{57622783-B3CD-4C3B-B6E8-4148EE9BE3A9}" type="datetimeFigureOut">
              <a:rPr lang="en-GB" smtClean="0"/>
              <a:t>11/03/2026</a:t>
            </a:fld>
            <a:endParaRPr lang="en-GB"/>
          </a:p>
        </p:txBody>
      </p:sp>
      <p:sp>
        <p:nvSpPr>
          <p:cNvPr id="3" name="Footer Placeholder 2">
            <a:extLst>
              <a:ext uri="{FF2B5EF4-FFF2-40B4-BE49-F238E27FC236}">
                <a16:creationId xmlns:a16="http://schemas.microsoft.com/office/drawing/2014/main" id="{6B58ACBA-1513-6517-A10A-8DAD1CB7158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79F3A3-DCA0-3E89-917D-ED1E241CA3E6}"/>
              </a:ext>
            </a:extLst>
          </p:cNvPr>
          <p:cNvSpPr>
            <a:spLocks noGrp="1"/>
          </p:cNvSpPr>
          <p:nvPr>
            <p:ph type="sldNum" sz="quarter" idx="12"/>
          </p:nvPr>
        </p:nvSpPr>
        <p:spPr/>
        <p:txBody>
          <a:bodyPr/>
          <a:lstStyle/>
          <a:p>
            <a:fld id="{72EA301E-02EA-4548-9F77-4CA0D29709B2}" type="slidenum">
              <a:rPr lang="en-GB" smtClean="0"/>
              <a:t>‹#›</a:t>
            </a:fld>
            <a:endParaRPr lang="en-GB"/>
          </a:p>
        </p:txBody>
      </p:sp>
    </p:spTree>
    <p:extLst>
      <p:ext uri="{BB962C8B-B14F-4D97-AF65-F5344CB8AC3E}">
        <p14:creationId xmlns:p14="http://schemas.microsoft.com/office/powerpoint/2010/main" val="3488395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4881-708F-B2EB-98D0-0E04D13168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A55E4A5-595E-FF03-EE33-64418FC7D7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0519231-7AE8-13D5-74CF-52762A205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2C8F62-C4B9-37EF-0E30-87D759F39F46}"/>
              </a:ext>
            </a:extLst>
          </p:cNvPr>
          <p:cNvSpPr>
            <a:spLocks noGrp="1"/>
          </p:cNvSpPr>
          <p:nvPr>
            <p:ph type="dt" sz="half" idx="10"/>
          </p:nvPr>
        </p:nvSpPr>
        <p:spPr/>
        <p:txBody>
          <a:bodyPr/>
          <a:lstStyle/>
          <a:p>
            <a:fld id="{57622783-B3CD-4C3B-B6E8-4148EE9BE3A9}" type="datetimeFigureOut">
              <a:rPr lang="en-GB" smtClean="0"/>
              <a:t>11/03/2026</a:t>
            </a:fld>
            <a:endParaRPr lang="en-GB"/>
          </a:p>
        </p:txBody>
      </p:sp>
      <p:sp>
        <p:nvSpPr>
          <p:cNvPr id="6" name="Footer Placeholder 5">
            <a:extLst>
              <a:ext uri="{FF2B5EF4-FFF2-40B4-BE49-F238E27FC236}">
                <a16:creationId xmlns:a16="http://schemas.microsoft.com/office/drawing/2014/main" id="{133E2C54-32A7-39E5-A1DF-ACC9F15D37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89B332-0B31-14ED-3DA0-E14675BDE230}"/>
              </a:ext>
            </a:extLst>
          </p:cNvPr>
          <p:cNvSpPr>
            <a:spLocks noGrp="1"/>
          </p:cNvSpPr>
          <p:nvPr>
            <p:ph type="sldNum" sz="quarter" idx="12"/>
          </p:nvPr>
        </p:nvSpPr>
        <p:spPr/>
        <p:txBody>
          <a:bodyPr/>
          <a:lstStyle/>
          <a:p>
            <a:fld id="{72EA301E-02EA-4548-9F77-4CA0D29709B2}" type="slidenum">
              <a:rPr lang="en-GB" smtClean="0"/>
              <a:t>‹#›</a:t>
            </a:fld>
            <a:endParaRPr lang="en-GB"/>
          </a:p>
        </p:txBody>
      </p:sp>
    </p:spTree>
    <p:extLst>
      <p:ext uri="{BB962C8B-B14F-4D97-AF65-F5344CB8AC3E}">
        <p14:creationId xmlns:p14="http://schemas.microsoft.com/office/powerpoint/2010/main" val="261979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223A-BA95-C83A-1E27-2B2F71B76B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D49A800-69DF-C518-05D8-760E31665E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7AC6FB9-23B8-A8D9-91D0-E35BF3C40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DACF2C-7EF2-178D-35C6-099B411A8582}"/>
              </a:ext>
            </a:extLst>
          </p:cNvPr>
          <p:cNvSpPr>
            <a:spLocks noGrp="1"/>
          </p:cNvSpPr>
          <p:nvPr>
            <p:ph type="dt" sz="half" idx="10"/>
          </p:nvPr>
        </p:nvSpPr>
        <p:spPr/>
        <p:txBody>
          <a:bodyPr/>
          <a:lstStyle/>
          <a:p>
            <a:fld id="{57622783-B3CD-4C3B-B6E8-4148EE9BE3A9}" type="datetimeFigureOut">
              <a:rPr lang="en-GB" smtClean="0"/>
              <a:t>11/03/2026</a:t>
            </a:fld>
            <a:endParaRPr lang="en-GB"/>
          </a:p>
        </p:txBody>
      </p:sp>
      <p:sp>
        <p:nvSpPr>
          <p:cNvPr id="6" name="Footer Placeholder 5">
            <a:extLst>
              <a:ext uri="{FF2B5EF4-FFF2-40B4-BE49-F238E27FC236}">
                <a16:creationId xmlns:a16="http://schemas.microsoft.com/office/drawing/2014/main" id="{E07C33F3-BCDD-CB5B-BB73-6A716BF147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0CDE1B-B7BC-1AD5-A744-2A1FC2B34CF6}"/>
              </a:ext>
            </a:extLst>
          </p:cNvPr>
          <p:cNvSpPr>
            <a:spLocks noGrp="1"/>
          </p:cNvSpPr>
          <p:nvPr>
            <p:ph type="sldNum" sz="quarter" idx="12"/>
          </p:nvPr>
        </p:nvSpPr>
        <p:spPr/>
        <p:txBody>
          <a:bodyPr/>
          <a:lstStyle/>
          <a:p>
            <a:fld id="{72EA301E-02EA-4548-9F77-4CA0D29709B2}" type="slidenum">
              <a:rPr lang="en-GB" smtClean="0"/>
              <a:t>‹#›</a:t>
            </a:fld>
            <a:endParaRPr lang="en-GB"/>
          </a:p>
        </p:txBody>
      </p:sp>
    </p:spTree>
    <p:extLst>
      <p:ext uri="{BB962C8B-B14F-4D97-AF65-F5344CB8AC3E}">
        <p14:creationId xmlns:p14="http://schemas.microsoft.com/office/powerpoint/2010/main" val="1039177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86EA2-7BC1-7599-491B-971C49DE31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DDDB5B8-6F3A-F26B-AAB5-F1D8AD1DD5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873A241-4689-284F-13FC-616B44A64B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622783-B3CD-4C3B-B6E8-4148EE9BE3A9}" type="datetimeFigureOut">
              <a:rPr lang="en-GB" smtClean="0"/>
              <a:t>11/03/2026</a:t>
            </a:fld>
            <a:endParaRPr lang="en-GB"/>
          </a:p>
        </p:txBody>
      </p:sp>
      <p:sp>
        <p:nvSpPr>
          <p:cNvPr id="5" name="Footer Placeholder 4">
            <a:extLst>
              <a:ext uri="{FF2B5EF4-FFF2-40B4-BE49-F238E27FC236}">
                <a16:creationId xmlns:a16="http://schemas.microsoft.com/office/drawing/2014/main" id="{D1E780BA-0FE8-44E4-B017-F5F7288CD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13415F7-FBA8-98A5-5C08-DEE58A53A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EA301E-02EA-4548-9F77-4CA0D29709B2}" type="slidenum">
              <a:rPr lang="en-GB" smtClean="0"/>
              <a:t>‹#›</a:t>
            </a:fld>
            <a:endParaRPr lang="en-GB"/>
          </a:p>
        </p:txBody>
      </p:sp>
    </p:spTree>
    <p:extLst>
      <p:ext uri="{BB962C8B-B14F-4D97-AF65-F5344CB8AC3E}">
        <p14:creationId xmlns:p14="http://schemas.microsoft.com/office/powerpoint/2010/main" val="4034238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853B-878E-79C8-71A2-46CF05B87337}"/>
              </a:ext>
            </a:extLst>
          </p:cNvPr>
          <p:cNvSpPr>
            <a:spLocks noGrp="1"/>
          </p:cNvSpPr>
          <p:nvPr>
            <p:ph type="ctrTitle"/>
          </p:nvPr>
        </p:nvSpPr>
        <p:spPr>
          <a:xfrm>
            <a:off x="1834909" y="1921034"/>
            <a:ext cx="9144000" cy="2387600"/>
          </a:xfrm>
        </p:spPr>
        <p:txBody>
          <a:bodyPr>
            <a:normAutofit/>
          </a:bodyPr>
          <a:lstStyle/>
          <a:p>
            <a:r>
              <a:rPr lang="en-GB" sz="4000" dirty="0">
                <a:solidFill>
                  <a:srgbClr val="0070C0"/>
                </a:solidFill>
              </a:rPr>
              <a:t>Friends of Kensal Rise Library </a:t>
            </a:r>
            <a:br>
              <a:rPr lang="en-GB" sz="4000" dirty="0">
                <a:solidFill>
                  <a:srgbClr val="0070C0"/>
                </a:solidFill>
              </a:rPr>
            </a:br>
            <a:r>
              <a:rPr lang="en-GB" sz="4000" dirty="0">
                <a:solidFill>
                  <a:srgbClr val="0070C0"/>
                </a:solidFill>
              </a:rPr>
              <a:t>Volunteer and Patron workshop</a:t>
            </a:r>
            <a:br>
              <a:rPr lang="en-GB" sz="4000" dirty="0">
                <a:solidFill>
                  <a:srgbClr val="0070C0"/>
                </a:solidFill>
              </a:rPr>
            </a:br>
            <a:endParaRPr lang="en-GB" sz="4000" dirty="0">
              <a:solidFill>
                <a:srgbClr val="0070C0"/>
              </a:solidFill>
            </a:endParaRPr>
          </a:p>
        </p:txBody>
      </p:sp>
      <p:sp>
        <p:nvSpPr>
          <p:cNvPr id="3" name="Subtitle 2">
            <a:extLst>
              <a:ext uri="{FF2B5EF4-FFF2-40B4-BE49-F238E27FC236}">
                <a16:creationId xmlns:a16="http://schemas.microsoft.com/office/drawing/2014/main" id="{8E4B15B1-9B61-A9B6-3D12-A92DE3BEF207}"/>
              </a:ext>
            </a:extLst>
          </p:cNvPr>
          <p:cNvSpPr>
            <a:spLocks noGrp="1"/>
          </p:cNvSpPr>
          <p:nvPr>
            <p:ph type="subTitle" idx="1"/>
          </p:nvPr>
        </p:nvSpPr>
        <p:spPr>
          <a:xfrm>
            <a:off x="1524000" y="4173542"/>
            <a:ext cx="9144000" cy="1655762"/>
          </a:xfrm>
        </p:spPr>
        <p:txBody>
          <a:bodyPr>
            <a:normAutofit/>
          </a:bodyPr>
          <a:lstStyle/>
          <a:p>
            <a:endParaRPr lang="en-GB" dirty="0">
              <a:solidFill>
                <a:srgbClr val="0070C0"/>
              </a:solidFill>
            </a:endParaRPr>
          </a:p>
          <a:p>
            <a:r>
              <a:rPr lang="en-GB" i="1" dirty="0">
                <a:solidFill>
                  <a:srgbClr val="0070C0"/>
                </a:solidFill>
              </a:rPr>
              <a:t>28 February 2026</a:t>
            </a:r>
          </a:p>
        </p:txBody>
      </p:sp>
      <p:pic>
        <p:nvPicPr>
          <p:cNvPr id="7" name="Graphic 1">
            <a:extLst>
              <a:ext uri="{FF2B5EF4-FFF2-40B4-BE49-F238E27FC236}">
                <a16:creationId xmlns:a16="http://schemas.microsoft.com/office/drawing/2014/main" id="{3230CDCF-961A-B26A-A855-452E6870AE6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00893" y="5398498"/>
            <a:ext cx="2192679" cy="833416"/>
          </a:xfrm>
          <a:prstGeom prst="rect">
            <a:avLst/>
          </a:prstGeom>
        </p:spPr>
      </p:pic>
      <p:pic>
        <p:nvPicPr>
          <p:cNvPr id="4" name="Picture 3">
            <a:extLst>
              <a:ext uri="{FF2B5EF4-FFF2-40B4-BE49-F238E27FC236}">
                <a16:creationId xmlns:a16="http://schemas.microsoft.com/office/drawing/2014/main" id="{7ACEC35E-F033-9B05-DAA9-2624AA23FBBD}"/>
              </a:ext>
            </a:extLst>
          </p:cNvPr>
          <p:cNvPicPr>
            <a:picLocks noChangeAspect="1"/>
          </p:cNvPicPr>
          <p:nvPr/>
        </p:nvPicPr>
        <p:blipFill>
          <a:blip r:embed="rId3"/>
          <a:stretch>
            <a:fillRect/>
          </a:stretch>
        </p:blipFill>
        <p:spPr>
          <a:xfrm>
            <a:off x="5683498" y="1162398"/>
            <a:ext cx="1200150" cy="1371600"/>
          </a:xfrm>
          <a:prstGeom prst="rect">
            <a:avLst/>
          </a:prstGeom>
        </p:spPr>
      </p:pic>
      <p:sp>
        <p:nvSpPr>
          <p:cNvPr id="5" name="TextBox 4">
            <a:extLst>
              <a:ext uri="{FF2B5EF4-FFF2-40B4-BE49-F238E27FC236}">
                <a16:creationId xmlns:a16="http://schemas.microsoft.com/office/drawing/2014/main" id="{80889709-AA41-FCFA-3441-72092FD26FED}"/>
              </a:ext>
            </a:extLst>
          </p:cNvPr>
          <p:cNvSpPr txBox="1"/>
          <p:nvPr/>
        </p:nvSpPr>
        <p:spPr>
          <a:xfrm>
            <a:off x="347785" y="6593031"/>
            <a:ext cx="11715262" cy="215444"/>
          </a:xfrm>
          <a:prstGeom prst="rect">
            <a:avLst/>
          </a:prstGeom>
          <a:noFill/>
        </p:spPr>
        <p:txBody>
          <a:bodyPr wrap="square" rtlCol="0">
            <a:spAutoFit/>
          </a:bodyPr>
          <a:lstStyle/>
          <a:p>
            <a:r>
              <a:rPr lang="en-GB" sz="800" i="1"/>
              <a:t>Prepared for advisory purposes only. No responsibility or liability is accepted for decisions or actions taken based on this content.</a:t>
            </a:r>
            <a:endParaRPr lang="en-GB" i="1"/>
          </a:p>
        </p:txBody>
      </p:sp>
    </p:spTree>
    <p:extLst>
      <p:ext uri="{BB962C8B-B14F-4D97-AF65-F5344CB8AC3E}">
        <p14:creationId xmlns:p14="http://schemas.microsoft.com/office/powerpoint/2010/main" val="2135929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C3CB-8B74-F450-DD09-8893F979B646}"/>
              </a:ext>
            </a:extLst>
          </p:cNvPr>
          <p:cNvSpPr>
            <a:spLocks noGrp="1"/>
          </p:cNvSpPr>
          <p:nvPr>
            <p:ph type="title"/>
          </p:nvPr>
        </p:nvSpPr>
        <p:spPr/>
        <p:txBody>
          <a:bodyPr>
            <a:normAutofit/>
          </a:bodyPr>
          <a:lstStyle/>
          <a:p>
            <a:r>
              <a:rPr lang="en-GB" dirty="0">
                <a:solidFill>
                  <a:srgbClr val="0070C0"/>
                </a:solidFill>
              </a:rPr>
              <a:t>What opportunities for volunteers to bring the vision to life</a:t>
            </a:r>
            <a:endParaRPr lang="en-GB" dirty="0"/>
          </a:p>
        </p:txBody>
      </p:sp>
      <p:sp>
        <p:nvSpPr>
          <p:cNvPr id="3" name="Content Placeholder 2">
            <a:extLst>
              <a:ext uri="{FF2B5EF4-FFF2-40B4-BE49-F238E27FC236}">
                <a16:creationId xmlns:a16="http://schemas.microsoft.com/office/drawing/2014/main" id="{8AABD50A-CEB9-586D-3141-7407CC4B56DC}"/>
              </a:ext>
            </a:extLst>
          </p:cNvPr>
          <p:cNvSpPr>
            <a:spLocks noGrp="1"/>
          </p:cNvSpPr>
          <p:nvPr>
            <p:ph idx="1"/>
          </p:nvPr>
        </p:nvSpPr>
        <p:spPr>
          <a:xfrm>
            <a:off x="838199" y="1825625"/>
            <a:ext cx="10579443" cy="1914353"/>
          </a:xfrm>
        </p:spPr>
        <p:txBody>
          <a:bodyPr>
            <a:normAutofit/>
          </a:bodyPr>
          <a:lstStyle/>
          <a:p>
            <a:r>
              <a:rPr lang="en-GB" sz="2000" dirty="0">
                <a:solidFill>
                  <a:srgbClr val="0070C0"/>
                </a:solidFill>
              </a:rPr>
              <a:t>Make it clear that there are different kinds of volunteers: come and help the library but not necessarily as a shift volunteer</a:t>
            </a:r>
          </a:p>
          <a:p>
            <a:r>
              <a:rPr lang="en-GB" sz="2000" dirty="0">
                <a:solidFill>
                  <a:srgbClr val="0070C0"/>
                </a:solidFill>
              </a:rPr>
              <a:t>Run a competition to boost volunteer numbers up/prizes for volunteers from local business </a:t>
            </a:r>
          </a:p>
          <a:p>
            <a:r>
              <a:rPr lang="en-GB" sz="2000" dirty="0">
                <a:solidFill>
                  <a:srgbClr val="0070C0"/>
                </a:solidFill>
              </a:rPr>
              <a:t>Find out what times volunteers have available</a:t>
            </a:r>
          </a:p>
          <a:p>
            <a:r>
              <a:rPr lang="en-GB" sz="2000" dirty="0">
                <a:solidFill>
                  <a:srgbClr val="0070C0"/>
                </a:solidFill>
              </a:rPr>
              <a:t>Translate patrons to volunteers – pyramid</a:t>
            </a:r>
            <a:endParaRPr lang="en-GB" sz="2000" dirty="0"/>
          </a:p>
          <a:p>
            <a:endParaRPr lang="en-GB" dirty="0"/>
          </a:p>
        </p:txBody>
      </p:sp>
    </p:spTree>
    <p:extLst>
      <p:ext uri="{BB962C8B-B14F-4D97-AF65-F5344CB8AC3E}">
        <p14:creationId xmlns:p14="http://schemas.microsoft.com/office/powerpoint/2010/main" val="3522117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22266-4C3A-02A7-76BF-C52FA5E15959}"/>
              </a:ext>
            </a:extLst>
          </p:cNvPr>
          <p:cNvSpPr>
            <a:spLocks noGrp="1"/>
          </p:cNvSpPr>
          <p:nvPr>
            <p:ph type="title"/>
          </p:nvPr>
        </p:nvSpPr>
        <p:spPr>
          <a:xfrm>
            <a:off x="838200" y="282747"/>
            <a:ext cx="10515600" cy="1325563"/>
          </a:xfrm>
        </p:spPr>
        <p:txBody>
          <a:bodyPr/>
          <a:lstStyle/>
          <a:p>
            <a:r>
              <a:rPr lang="en-GB" sz="4000" dirty="0">
                <a:solidFill>
                  <a:srgbClr val="0070C0"/>
                </a:solidFill>
              </a:rPr>
              <a:t>Images of vision feedback flip charts</a:t>
            </a:r>
          </a:p>
        </p:txBody>
      </p:sp>
      <p:pic>
        <p:nvPicPr>
          <p:cNvPr id="7" name="Picture 6">
            <a:extLst>
              <a:ext uri="{FF2B5EF4-FFF2-40B4-BE49-F238E27FC236}">
                <a16:creationId xmlns:a16="http://schemas.microsoft.com/office/drawing/2014/main" id="{4515BE66-EB7A-B11A-CAF5-07F01D1C9D60}"/>
              </a:ext>
            </a:extLst>
          </p:cNvPr>
          <p:cNvPicPr>
            <a:picLocks noChangeAspect="1"/>
          </p:cNvPicPr>
          <p:nvPr/>
        </p:nvPicPr>
        <p:blipFill>
          <a:blip r:embed="rId2">
            <a:extLst>
              <a:ext uri="{28A0092B-C50C-407E-A947-70E740481C1C}">
                <a14:useLocalDpi xmlns:a14="http://schemas.microsoft.com/office/drawing/2010/main" val="0"/>
              </a:ext>
            </a:extLst>
          </a:blip>
          <a:srcRect l="2452"/>
          <a:stretch>
            <a:fillRect/>
          </a:stretch>
        </p:blipFill>
        <p:spPr>
          <a:xfrm rot="5400000">
            <a:off x="110844" y="2262148"/>
            <a:ext cx="5657425" cy="4349750"/>
          </a:xfrm>
          <a:prstGeom prst="rect">
            <a:avLst/>
          </a:prstGeom>
        </p:spPr>
      </p:pic>
      <p:pic>
        <p:nvPicPr>
          <p:cNvPr id="9" name="Picture 8">
            <a:extLst>
              <a:ext uri="{FF2B5EF4-FFF2-40B4-BE49-F238E27FC236}">
                <a16:creationId xmlns:a16="http://schemas.microsoft.com/office/drawing/2014/main" id="{78F5EDF7-AF0D-EC6A-7782-DCE5F90419CE}"/>
              </a:ext>
            </a:extLst>
          </p:cNvPr>
          <p:cNvPicPr>
            <a:picLocks noChangeAspect="1"/>
          </p:cNvPicPr>
          <p:nvPr/>
        </p:nvPicPr>
        <p:blipFill>
          <a:blip r:embed="rId3">
            <a:extLst>
              <a:ext uri="{28A0092B-C50C-407E-A947-70E740481C1C}">
                <a14:useLocalDpi xmlns:a14="http://schemas.microsoft.com/office/drawing/2010/main" val="0"/>
              </a:ext>
            </a:extLst>
          </a:blip>
          <a:srcRect l="22919" t="-198" r="17619" b="198"/>
          <a:stretch>
            <a:fillRect/>
          </a:stretch>
        </p:blipFill>
        <p:spPr>
          <a:xfrm rot="5400000">
            <a:off x="6001420" y="1326481"/>
            <a:ext cx="4077899" cy="5143500"/>
          </a:xfrm>
          <a:prstGeom prst="rect">
            <a:avLst/>
          </a:prstGeom>
        </p:spPr>
      </p:pic>
    </p:spTree>
    <p:extLst>
      <p:ext uri="{BB962C8B-B14F-4D97-AF65-F5344CB8AC3E}">
        <p14:creationId xmlns:p14="http://schemas.microsoft.com/office/powerpoint/2010/main" val="241487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E630-8541-AA3C-014D-924784250DF8}"/>
              </a:ext>
            </a:extLst>
          </p:cNvPr>
          <p:cNvSpPr>
            <a:spLocks noGrp="1"/>
          </p:cNvSpPr>
          <p:nvPr>
            <p:ph type="title"/>
          </p:nvPr>
        </p:nvSpPr>
        <p:spPr/>
        <p:txBody>
          <a:bodyPr/>
          <a:lstStyle/>
          <a:p>
            <a:r>
              <a:rPr lang="en-GB" dirty="0">
                <a:solidFill>
                  <a:srgbClr val="0070C0"/>
                </a:solidFill>
              </a:rPr>
              <a:t>Images of vision feedback flip charts</a:t>
            </a:r>
            <a:endParaRPr lang="en-GB" dirty="0"/>
          </a:p>
        </p:txBody>
      </p:sp>
      <p:pic>
        <p:nvPicPr>
          <p:cNvPr id="9" name="Picture 8">
            <a:extLst>
              <a:ext uri="{FF2B5EF4-FFF2-40B4-BE49-F238E27FC236}">
                <a16:creationId xmlns:a16="http://schemas.microsoft.com/office/drawing/2014/main" id="{41E2F094-6CC8-DC07-DB38-41BE3893B920}"/>
              </a:ext>
            </a:extLst>
          </p:cNvPr>
          <p:cNvPicPr>
            <a:picLocks noChangeAspect="1"/>
          </p:cNvPicPr>
          <p:nvPr/>
        </p:nvPicPr>
        <p:blipFill>
          <a:blip r:embed="rId2">
            <a:extLst>
              <a:ext uri="{28A0092B-C50C-407E-A947-70E740481C1C}">
                <a14:useLocalDpi xmlns:a14="http://schemas.microsoft.com/office/drawing/2010/main" val="0"/>
              </a:ext>
            </a:extLst>
          </a:blip>
          <a:srcRect l="26588" r="9708" b="11184"/>
          <a:stretch>
            <a:fillRect/>
          </a:stretch>
        </p:blipFill>
        <p:spPr>
          <a:xfrm rot="5400000">
            <a:off x="6523596" y="1603895"/>
            <a:ext cx="4368800" cy="4568260"/>
          </a:xfrm>
          <a:prstGeom prst="rect">
            <a:avLst/>
          </a:prstGeom>
        </p:spPr>
      </p:pic>
      <p:pic>
        <p:nvPicPr>
          <p:cNvPr id="11" name="Picture 10">
            <a:extLst>
              <a:ext uri="{FF2B5EF4-FFF2-40B4-BE49-F238E27FC236}">
                <a16:creationId xmlns:a16="http://schemas.microsoft.com/office/drawing/2014/main" id="{61CEC789-2453-D92E-EBC4-8539930C6C0B}"/>
              </a:ext>
            </a:extLst>
          </p:cNvPr>
          <p:cNvPicPr>
            <a:picLocks noChangeAspect="1"/>
          </p:cNvPicPr>
          <p:nvPr/>
        </p:nvPicPr>
        <p:blipFill>
          <a:blip r:embed="rId3">
            <a:extLst>
              <a:ext uri="{28A0092B-C50C-407E-A947-70E740481C1C}">
                <a14:useLocalDpi xmlns:a14="http://schemas.microsoft.com/office/drawing/2010/main" val="0"/>
              </a:ext>
            </a:extLst>
          </a:blip>
          <a:srcRect l="25600" t="-764" r="4815" b="-2074"/>
          <a:stretch>
            <a:fillRect/>
          </a:stretch>
        </p:blipFill>
        <p:spPr>
          <a:xfrm rot="5400000">
            <a:off x="638458" y="1243285"/>
            <a:ext cx="4772165" cy="5289480"/>
          </a:xfrm>
          <a:prstGeom prst="rect">
            <a:avLst/>
          </a:prstGeom>
        </p:spPr>
      </p:pic>
    </p:spTree>
    <p:extLst>
      <p:ext uri="{BB962C8B-B14F-4D97-AF65-F5344CB8AC3E}">
        <p14:creationId xmlns:p14="http://schemas.microsoft.com/office/powerpoint/2010/main" val="2696772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5C52-3C2F-7E97-2F67-70FF82D527B8}"/>
              </a:ext>
            </a:extLst>
          </p:cNvPr>
          <p:cNvSpPr>
            <a:spLocks noGrp="1"/>
          </p:cNvSpPr>
          <p:nvPr>
            <p:ph type="title"/>
          </p:nvPr>
        </p:nvSpPr>
        <p:spPr/>
        <p:txBody>
          <a:bodyPr/>
          <a:lstStyle/>
          <a:p>
            <a:r>
              <a:rPr lang="en-GB" dirty="0">
                <a:solidFill>
                  <a:srgbClr val="0070C0"/>
                </a:solidFill>
              </a:rPr>
              <a:t>Images of vision feedback flip</a:t>
            </a:r>
            <a:endParaRPr lang="en-GB" dirty="0"/>
          </a:p>
        </p:txBody>
      </p:sp>
      <p:pic>
        <p:nvPicPr>
          <p:cNvPr id="5" name="Picture 4">
            <a:extLst>
              <a:ext uri="{FF2B5EF4-FFF2-40B4-BE49-F238E27FC236}">
                <a16:creationId xmlns:a16="http://schemas.microsoft.com/office/drawing/2014/main" id="{EE48CD3C-D628-1410-9314-D94C5B5F22B9}"/>
              </a:ext>
            </a:extLst>
          </p:cNvPr>
          <p:cNvPicPr>
            <a:picLocks noChangeAspect="1"/>
          </p:cNvPicPr>
          <p:nvPr/>
        </p:nvPicPr>
        <p:blipFill>
          <a:blip r:embed="rId2">
            <a:extLst>
              <a:ext uri="{28A0092B-C50C-407E-A947-70E740481C1C}">
                <a14:useLocalDpi xmlns:a14="http://schemas.microsoft.com/office/drawing/2010/main" val="0"/>
              </a:ext>
            </a:extLst>
          </a:blip>
          <a:srcRect l="11171" r="4865" b="13350"/>
          <a:stretch>
            <a:fillRect/>
          </a:stretch>
        </p:blipFill>
        <p:spPr>
          <a:xfrm rot="5400000">
            <a:off x="98937" y="1976998"/>
            <a:ext cx="5758251" cy="4456842"/>
          </a:xfrm>
          <a:prstGeom prst="rect">
            <a:avLst/>
          </a:prstGeom>
        </p:spPr>
      </p:pic>
      <p:pic>
        <p:nvPicPr>
          <p:cNvPr id="7" name="Picture 6">
            <a:extLst>
              <a:ext uri="{FF2B5EF4-FFF2-40B4-BE49-F238E27FC236}">
                <a16:creationId xmlns:a16="http://schemas.microsoft.com/office/drawing/2014/main" id="{CFAB3BD6-0332-9501-BA82-C7037E4E28A3}"/>
              </a:ext>
            </a:extLst>
          </p:cNvPr>
          <p:cNvPicPr>
            <a:picLocks noChangeAspect="1"/>
          </p:cNvPicPr>
          <p:nvPr/>
        </p:nvPicPr>
        <p:blipFill>
          <a:blip r:embed="rId3">
            <a:extLst>
              <a:ext uri="{28A0092B-C50C-407E-A947-70E740481C1C}">
                <a14:useLocalDpi xmlns:a14="http://schemas.microsoft.com/office/drawing/2010/main" val="0"/>
              </a:ext>
            </a:extLst>
          </a:blip>
          <a:srcRect l="13000" t="-12146" r="9910" b="12146"/>
          <a:stretch>
            <a:fillRect/>
          </a:stretch>
        </p:blipFill>
        <p:spPr>
          <a:xfrm rot="5400000">
            <a:off x="6138604" y="1397990"/>
            <a:ext cx="5286892" cy="5143500"/>
          </a:xfrm>
          <a:prstGeom prst="rect">
            <a:avLst/>
          </a:prstGeom>
        </p:spPr>
      </p:pic>
    </p:spTree>
    <p:extLst>
      <p:ext uri="{BB962C8B-B14F-4D97-AF65-F5344CB8AC3E}">
        <p14:creationId xmlns:p14="http://schemas.microsoft.com/office/powerpoint/2010/main" val="1420300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1FFF-C2F9-C522-A136-1997ED384CE3}"/>
              </a:ext>
            </a:extLst>
          </p:cNvPr>
          <p:cNvSpPr>
            <a:spLocks noGrp="1"/>
          </p:cNvSpPr>
          <p:nvPr>
            <p:ph type="title"/>
          </p:nvPr>
        </p:nvSpPr>
        <p:spPr>
          <a:xfrm>
            <a:off x="93134" y="0"/>
            <a:ext cx="10515600" cy="1325563"/>
          </a:xfrm>
        </p:spPr>
        <p:txBody>
          <a:bodyPr/>
          <a:lstStyle/>
          <a:p>
            <a:r>
              <a:rPr lang="en-GB" dirty="0">
                <a:solidFill>
                  <a:srgbClr val="0070C0"/>
                </a:solidFill>
              </a:rPr>
              <a:t>Mission statement: how do you feel about it?</a:t>
            </a:r>
            <a:endParaRPr lang="en-GB" dirty="0"/>
          </a:p>
        </p:txBody>
      </p:sp>
      <p:sp>
        <p:nvSpPr>
          <p:cNvPr id="3" name="Content Placeholder 2">
            <a:extLst>
              <a:ext uri="{FF2B5EF4-FFF2-40B4-BE49-F238E27FC236}">
                <a16:creationId xmlns:a16="http://schemas.microsoft.com/office/drawing/2014/main" id="{7DC99B5A-DEBC-FD10-B264-2B9282396E59}"/>
              </a:ext>
            </a:extLst>
          </p:cNvPr>
          <p:cNvSpPr>
            <a:spLocks noGrp="1"/>
          </p:cNvSpPr>
          <p:nvPr>
            <p:ph idx="1"/>
          </p:nvPr>
        </p:nvSpPr>
        <p:spPr>
          <a:xfrm>
            <a:off x="241485" y="1047763"/>
            <a:ext cx="3127879" cy="3126672"/>
          </a:xfrm>
        </p:spPr>
        <p:txBody>
          <a:bodyPr>
            <a:normAutofit lnSpcReduction="10000"/>
          </a:bodyPr>
          <a:lstStyle/>
          <a:p>
            <a:r>
              <a:rPr lang="en-GB" dirty="0">
                <a:solidFill>
                  <a:srgbClr val="0070C0"/>
                </a:solidFill>
              </a:rPr>
              <a:t>Overall positive feedback about the mission statement</a:t>
            </a:r>
          </a:p>
          <a:p>
            <a:r>
              <a:rPr lang="en-GB" dirty="0">
                <a:solidFill>
                  <a:srgbClr val="0070C0"/>
                </a:solidFill>
              </a:rPr>
              <a:t>Participants liking it and feeling it resonates with them</a:t>
            </a:r>
          </a:p>
          <a:p>
            <a:pPr marL="457200" lvl="1" indent="0">
              <a:buNone/>
            </a:pPr>
            <a:endParaRPr lang="en-GB" dirty="0">
              <a:solidFill>
                <a:srgbClr val="0070C0"/>
              </a:solidFill>
            </a:endParaRPr>
          </a:p>
        </p:txBody>
      </p:sp>
      <p:pic>
        <p:nvPicPr>
          <p:cNvPr id="4" name="Picture 3">
            <a:extLst>
              <a:ext uri="{FF2B5EF4-FFF2-40B4-BE49-F238E27FC236}">
                <a16:creationId xmlns:a16="http://schemas.microsoft.com/office/drawing/2014/main" id="{D1E82E3B-66D2-107B-B951-D0B3C319E99D}"/>
              </a:ext>
            </a:extLst>
          </p:cNvPr>
          <p:cNvPicPr>
            <a:picLocks noChangeAspect="1"/>
          </p:cNvPicPr>
          <p:nvPr/>
        </p:nvPicPr>
        <p:blipFill>
          <a:blip r:embed="rId2"/>
          <a:stretch>
            <a:fillRect/>
          </a:stretch>
        </p:blipFill>
        <p:spPr>
          <a:xfrm>
            <a:off x="3369364" y="2878101"/>
            <a:ext cx="8156646" cy="2374366"/>
          </a:xfrm>
          <a:prstGeom prst="rect">
            <a:avLst/>
          </a:prstGeom>
        </p:spPr>
      </p:pic>
      <p:sp>
        <p:nvSpPr>
          <p:cNvPr id="5" name="Speech Bubble: Rectangle with Corners Rounded 4">
            <a:extLst>
              <a:ext uri="{FF2B5EF4-FFF2-40B4-BE49-F238E27FC236}">
                <a16:creationId xmlns:a16="http://schemas.microsoft.com/office/drawing/2014/main" id="{BB6C1EAC-A0AF-3457-3378-1E0EE6DD7AB5}"/>
              </a:ext>
            </a:extLst>
          </p:cNvPr>
          <p:cNvSpPr/>
          <p:nvPr/>
        </p:nvSpPr>
        <p:spPr>
          <a:xfrm>
            <a:off x="539844" y="5453442"/>
            <a:ext cx="2411898" cy="1029736"/>
          </a:xfrm>
          <a:prstGeom prst="wedgeRoundRectCallout">
            <a:avLst>
              <a:gd name="adj1" fmla="val 92761"/>
              <a:gd name="adj2" fmla="val -200757"/>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t>
            </a:r>
            <a:r>
              <a:rPr lang="en-GB" sz="1600" dirty="0">
                <a:solidFill>
                  <a:schemeClr val="bg1"/>
                </a:solidFill>
              </a:rPr>
              <a:t>Maintain” seen as weak/passive. Could be changed to “nurture”, “Grow” or “enhance</a:t>
            </a:r>
            <a:r>
              <a:rPr lang="en-GB" dirty="0"/>
              <a:t>”.</a:t>
            </a:r>
          </a:p>
        </p:txBody>
      </p:sp>
      <p:sp>
        <p:nvSpPr>
          <p:cNvPr id="6" name="Speech Bubble: Rectangle with Corners Rounded 5">
            <a:extLst>
              <a:ext uri="{FF2B5EF4-FFF2-40B4-BE49-F238E27FC236}">
                <a16:creationId xmlns:a16="http://schemas.microsoft.com/office/drawing/2014/main" id="{CC4B67B5-B869-022F-D059-6C4871AA815E}"/>
              </a:ext>
            </a:extLst>
          </p:cNvPr>
          <p:cNvSpPr/>
          <p:nvPr/>
        </p:nvSpPr>
        <p:spPr>
          <a:xfrm>
            <a:off x="3995165" y="1582692"/>
            <a:ext cx="2991778" cy="1404559"/>
          </a:xfrm>
          <a:prstGeom prst="wedgeRoundRectCallout">
            <a:avLst>
              <a:gd name="adj1" fmla="val 31040"/>
              <a:gd name="adj2" fmla="val 111851"/>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t>
            </a:r>
            <a:r>
              <a:rPr lang="en-GB" sz="1600" dirty="0">
                <a:solidFill>
                  <a:schemeClr val="bg1"/>
                </a:solidFill>
              </a:rPr>
              <a:t>Innovative” seen as an overly-used word and not clear what it means for the library. Define what this would mean for the library or remove/change.</a:t>
            </a:r>
            <a:endParaRPr lang="en-GB" sz="1600" dirty="0"/>
          </a:p>
        </p:txBody>
      </p:sp>
      <p:sp>
        <p:nvSpPr>
          <p:cNvPr id="7" name="Speech Bubble: Rectangle with Corners Rounded 6">
            <a:extLst>
              <a:ext uri="{FF2B5EF4-FFF2-40B4-BE49-F238E27FC236}">
                <a16:creationId xmlns:a16="http://schemas.microsoft.com/office/drawing/2014/main" id="{E3105795-F51F-B069-DD6B-58097800B849}"/>
              </a:ext>
            </a:extLst>
          </p:cNvPr>
          <p:cNvSpPr/>
          <p:nvPr/>
        </p:nvSpPr>
        <p:spPr>
          <a:xfrm>
            <a:off x="8196836" y="1096704"/>
            <a:ext cx="2411898" cy="1404558"/>
          </a:xfrm>
          <a:prstGeom prst="wedgeRoundRectCallout">
            <a:avLst>
              <a:gd name="adj1" fmla="val -68077"/>
              <a:gd name="adj2" fmla="val 144286"/>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t>
            </a:r>
            <a:r>
              <a:rPr lang="en-GB" sz="1600" dirty="0">
                <a:solidFill>
                  <a:schemeClr val="bg1"/>
                </a:solidFill>
              </a:rPr>
              <a:t>Exciting” – are libraries exciting? Could be replaced with “dynamic</a:t>
            </a:r>
            <a:r>
              <a:rPr lang="en-GB" dirty="0"/>
              <a:t>”.</a:t>
            </a:r>
          </a:p>
        </p:txBody>
      </p:sp>
      <p:sp>
        <p:nvSpPr>
          <p:cNvPr id="8" name="Speech Bubble: Rectangle with Corners Rounded 7">
            <a:extLst>
              <a:ext uri="{FF2B5EF4-FFF2-40B4-BE49-F238E27FC236}">
                <a16:creationId xmlns:a16="http://schemas.microsoft.com/office/drawing/2014/main" id="{C71336FC-2F3F-83DD-6A99-C0A48F90A4B5}"/>
              </a:ext>
            </a:extLst>
          </p:cNvPr>
          <p:cNvSpPr/>
          <p:nvPr/>
        </p:nvSpPr>
        <p:spPr>
          <a:xfrm>
            <a:off x="4548809" y="5388461"/>
            <a:ext cx="2411898" cy="880534"/>
          </a:xfrm>
          <a:prstGeom prst="wedgeRoundRectCallout">
            <a:avLst>
              <a:gd name="adj1" fmla="val -42094"/>
              <a:gd name="adj2" fmla="val -162851"/>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t>
            </a:r>
            <a:r>
              <a:rPr lang="en-GB" sz="1600" dirty="0">
                <a:solidFill>
                  <a:schemeClr val="bg1"/>
                </a:solidFill>
              </a:rPr>
              <a:t>Welcoming” could also be enhanced with the word “inclusive</a:t>
            </a:r>
            <a:r>
              <a:rPr lang="en-GB" sz="1600" dirty="0"/>
              <a:t>”.</a:t>
            </a:r>
          </a:p>
        </p:txBody>
      </p:sp>
      <p:sp>
        <p:nvSpPr>
          <p:cNvPr id="9" name="Speech Bubble: Rectangle with Corners Rounded 8">
            <a:extLst>
              <a:ext uri="{FF2B5EF4-FFF2-40B4-BE49-F238E27FC236}">
                <a16:creationId xmlns:a16="http://schemas.microsoft.com/office/drawing/2014/main" id="{F627B913-439C-9329-0213-98F033B14808}"/>
              </a:ext>
            </a:extLst>
          </p:cNvPr>
          <p:cNvSpPr/>
          <p:nvPr/>
        </p:nvSpPr>
        <p:spPr>
          <a:xfrm>
            <a:off x="8796130" y="5240983"/>
            <a:ext cx="2411898" cy="1308904"/>
          </a:xfrm>
          <a:prstGeom prst="wedgeRoundRectCallout">
            <a:avLst>
              <a:gd name="adj1" fmla="val -81487"/>
              <a:gd name="adj2" fmla="val -76837"/>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“Literacy” could be extended to include “learning” and “oracy</a:t>
            </a:r>
          </a:p>
        </p:txBody>
      </p:sp>
    </p:spTree>
    <p:extLst>
      <p:ext uri="{BB962C8B-B14F-4D97-AF65-F5344CB8AC3E}">
        <p14:creationId xmlns:p14="http://schemas.microsoft.com/office/powerpoint/2010/main" val="19430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5A1D-A031-3D04-28B0-8EF463803FD4}"/>
              </a:ext>
            </a:extLst>
          </p:cNvPr>
          <p:cNvSpPr>
            <a:spLocks noGrp="1"/>
          </p:cNvSpPr>
          <p:nvPr>
            <p:ph type="title"/>
          </p:nvPr>
        </p:nvSpPr>
        <p:spPr/>
        <p:txBody>
          <a:bodyPr>
            <a:normAutofit fontScale="90000"/>
          </a:bodyPr>
          <a:lstStyle/>
          <a:p>
            <a:r>
              <a:rPr lang="en-GB" dirty="0">
                <a:solidFill>
                  <a:srgbClr val="0070C0"/>
                </a:solidFill>
              </a:rPr>
              <a:t>Mission: what ideas do you have for how we can bring it to life?</a:t>
            </a:r>
            <a:br>
              <a:rPr lang="en-GB" dirty="0">
                <a:solidFill>
                  <a:srgbClr val="0070C0"/>
                </a:solidFill>
              </a:rPr>
            </a:br>
            <a:endParaRPr lang="en-GB" dirty="0"/>
          </a:p>
        </p:txBody>
      </p:sp>
      <p:sp>
        <p:nvSpPr>
          <p:cNvPr id="3" name="Content Placeholder 2">
            <a:extLst>
              <a:ext uri="{FF2B5EF4-FFF2-40B4-BE49-F238E27FC236}">
                <a16:creationId xmlns:a16="http://schemas.microsoft.com/office/drawing/2014/main" id="{5F25713C-F7D9-A905-6326-B789A4F97AB3}"/>
              </a:ext>
            </a:extLst>
          </p:cNvPr>
          <p:cNvSpPr>
            <a:spLocks noGrp="1"/>
          </p:cNvSpPr>
          <p:nvPr>
            <p:ph idx="1"/>
          </p:nvPr>
        </p:nvSpPr>
        <p:spPr>
          <a:xfrm>
            <a:off x="452119" y="1514050"/>
            <a:ext cx="11335689" cy="5175073"/>
          </a:xfrm>
        </p:spPr>
        <p:txBody>
          <a:bodyPr>
            <a:normAutofit fontScale="25000" lnSpcReduction="20000"/>
          </a:bodyPr>
          <a:lstStyle/>
          <a:p>
            <a:r>
              <a:rPr lang="en-GB" sz="7200" b="1" dirty="0">
                <a:solidFill>
                  <a:srgbClr val="0070C0"/>
                </a:solidFill>
              </a:rPr>
              <a:t>Need to make people aware that the library is free to join</a:t>
            </a:r>
          </a:p>
          <a:p>
            <a:pPr lvl="1"/>
            <a:r>
              <a:rPr lang="en-GB" sz="7200" dirty="0">
                <a:solidFill>
                  <a:srgbClr val="0070C0"/>
                </a:solidFill>
              </a:rPr>
              <a:t>Ramp up outreach, evangelise the library, distribute flyers</a:t>
            </a:r>
          </a:p>
          <a:p>
            <a:pPr lvl="1"/>
            <a:r>
              <a:rPr lang="en-GB" sz="7200" dirty="0">
                <a:solidFill>
                  <a:srgbClr val="0070C0"/>
                </a:solidFill>
              </a:rPr>
              <a:t>Use social media and street WhatsApp groups in the area</a:t>
            </a:r>
          </a:p>
          <a:p>
            <a:r>
              <a:rPr lang="en-GB" sz="7200" b="1" dirty="0">
                <a:solidFill>
                  <a:srgbClr val="0070C0"/>
                </a:solidFill>
              </a:rPr>
              <a:t>Library needs to be physically open and indicate it’s open</a:t>
            </a:r>
          </a:p>
          <a:p>
            <a:pPr lvl="1"/>
            <a:r>
              <a:rPr lang="en-GB" sz="7200" dirty="0">
                <a:solidFill>
                  <a:srgbClr val="0070C0"/>
                </a:solidFill>
              </a:rPr>
              <a:t>Ensure the lights are on when it’s open</a:t>
            </a:r>
          </a:p>
          <a:p>
            <a:pPr lvl="1"/>
            <a:r>
              <a:rPr lang="en-GB" sz="7200" dirty="0">
                <a:solidFill>
                  <a:srgbClr val="0070C0"/>
                </a:solidFill>
              </a:rPr>
              <a:t>Signage outside when it’s open or events are taking place </a:t>
            </a:r>
          </a:p>
          <a:p>
            <a:pPr lvl="1"/>
            <a:r>
              <a:rPr lang="en-GB" sz="7200" dirty="0">
                <a:solidFill>
                  <a:srgbClr val="0070C0"/>
                </a:solidFill>
              </a:rPr>
              <a:t>Remove barriers to coming to the library: great work done on making the library accessible to disabled people, is there anything more we could do?</a:t>
            </a:r>
          </a:p>
          <a:p>
            <a:pPr lvl="1"/>
            <a:r>
              <a:rPr lang="en-GB" sz="7200" dirty="0">
                <a:solidFill>
                  <a:srgbClr val="0070C0"/>
                </a:solidFill>
              </a:rPr>
              <a:t>Install a box outside for book returns (opening hours are a barrier to some people returning books on time)</a:t>
            </a:r>
          </a:p>
          <a:p>
            <a:r>
              <a:rPr lang="en-GB" sz="7200" b="1" dirty="0">
                <a:solidFill>
                  <a:srgbClr val="0070C0"/>
                </a:solidFill>
              </a:rPr>
              <a:t>Events/community engagement ideas</a:t>
            </a:r>
          </a:p>
          <a:p>
            <a:pPr lvl="1"/>
            <a:r>
              <a:rPr lang="en-GB" sz="7200" dirty="0">
                <a:solidFill>
                  <a:srgbClr val="0070C0"/>
                </a:solidFill>
              </a:rPr>
              <a:t>Keep running the Chatty Café and other activities</a:t>
            </a:r>
          </a:p>
          <a:p>
            <a:pPr lvl="1"/>
            <a:r>
              <a:rPr lang="en-GB" sz="7200" dirty="0">
                <a:solidFill>
                  <a:srgbClr val="0070C0"/>
                </a:solidFill>
              </a:rPr>
              <a:t>Re-activate school visits (library might need to be open in the mornings)</a:t>
            </a:r>
          </a:p>
          <a:p>
            <a:pPr lvl="1"/>
            <a:r>
              <a:rPr lang="en-GB" sz="7200" dirty="0">
                <a:solidFill>
                  <a:srgbClr val="0070C0"/>
                </a:solidFill>
              </a:rPr>
              <a:t>Descriptor cards on more books </a:t>
            </a:r>
          </a:p>
          <a:p>
            <a:pPr lvl="1"/>
            <a:r>
              <a:rPr lang="en-GB" sz="7200" dirty="0">
                <a:solidFill>
                  <a:srgbClr val="0070C0"/>
                </a:solidFill>
              </a:rPr>
              <a:t>More children’s storytelling sessions, run nursery rhyme sessions </a:t>
            </a:r>
          </a:p>
          <a:p>
            <a:pPr lvl="1"/>
            <a:r>
              <a:rPr lang="en-GB" sz="7200" dirty="0">
                <a:solidFill>
                  <a:srgbClr val="0070C0"/>
                </a:solidFill>
              </a:rPr>
              <a:t>Run a monthly art competition </a:t>
            </a:r>
          </a:p>
          <a:p>
            <a:pPr lvl="1"/>
            <a:r>
              <a:rPr lang="en-GB" sz="7200" dirty="0">
                <a:solidFill>
                  <a:srgbClr val="0070C0"/>
                </a:solidFill>
              </a:rPr>
              <a:t>Readings by local writers of their work</a:t>
            </a:r>
          </a:p>
          <a:p>
            <a:pPr lvl="1"/>
            <a:r>
              <a:rPr lang="en-GB" sz="7200" dirty="0">
                <a:solidFill>
                  <a:srgbClr val="0070C0"/>
                </a:solidFill>
              </a:rPr>
              <a:t>Annual book festival </a:t>
            </a:r>
          </a:p>
          <a:p>
            <a:r>
              <a:rPr lang="en-GB" sz="7200" b="1" dirty="0">
                <a:solidFill>
                  <a:srgbClr val="0070C0"/>
                </a:solidFill>
              </a:rPr>
              <a:t>Don’t underestimate the value of having a quiet space for study</a:t>
            </a:r>
          </a:p>
          <a:p>
            <a:pPr lvl="1"/>
            <a:r>
              <a:rPr lang="en-GB" sz="7200" dirty="0">
                <a:solidFill>
                  <a:srgbClr val="0070C0"/>
                </a:solidFill>
              </a:rPr>
              <a:t>Use the Dave Williams room more for students to study and do homework.</a:t>
            </a:r>
          </a:p>
          <a:p>
            <a:endParaRPr lang="en-GB" sz="4200" dirty="0">
              <a:solidFill>
                <a:srgbClr val="0070C0"/>
              </a:solidFill>
            </a:endParaRPr>
          </a:p>
          <a:p>
            <a:endParaRPr lang="en-GB" sz="2300" dirty="0">
              <a:solidFill>
                <a:srgbClr val="0070C0"/>
              </a:solidFill>
            </a:endParaRPr>
          </a:p>
          <a:p>
            <a:endParaRPr lang="en-GB" sz="2300" dirty="0">
              <a:solidFill>
                <a:srgbClr val="0070C0"/>
              </a:solidFill>
            </a:endParaRPr>
          </a:p>
          <a:p>
            <a:endParaRPr lang="en-GB" dirty="0"/>
          </a:p>
        </p:txBody>
      </p:sp>
    </p:spTree>
    <p:extLst>
      <p:ext uri="{BB962C8B-B14F-4D97-AF65-F5344CB8AC3E}">
        <p14:creationId xmlns:p14="http://schemas.microsoft.com/office/powerpoint/2010/main" val="175155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2038-1F38-1108-6608-A07572C5E9FA}"/>
              </a:ext>
            </a:extLst>
          </p:cNvPr>
          <p:cNvSpPr>
            <a:spLocks noGrp="1"/>
          </p:cNvSpPr>
          <p:nvPr>
            <p:ph type="title"/>
          </p:nvPr>
        </p:nvSpPr>
        <p:spPr/>
        <p:txBody>
          <a:bodyPr/>
          <a:lstStyle/>
          <a:p>
            <a:r>
              <a:rPr lang="en-GB" dirty="0">
                <a:solidFill>
                  <a:srgbClr val="0070C0"/>
                </a:solidFill>
              </a:rPr>
              <a:t>Mission: what ideas do you have for how we can bring it to life?</a:t>
            </a:r>
            <a:endParaRPr lang="en-GB" dirty="0"/>
          </a:p>
        </p:txBody>
      </p:sp>
      <p:sp>
        <p:nvSpPr>
          <p:cNvPr id="3" name="Content Placeholder 2">
            <a:extLst>
              <a:ext uri="{FF2B5EF4-FFF2-40B4-BE49-F238E27FC236}">
                <a16:creationId xmlns:a16="http://schemas.microsoft.com/office/drawing/2014/main" id="{3FF49061-E2CA-6769-9086-1243CCFB50FF}"/>
              </a:ext>
            </a:extLst>
          </p:cNvPr>
          <p:cNvSpPr>
            <a:spLocks noGrp="1"/>
          </p:cNvSpPr>
          <p:nvPr>
            <p:ph idx="1"/>
          </p:nvPr>
        </p:nvSpPr>
        <p:spPr>
          <a:xfrm>
            <a:off x="838200" y="1825625"/>
            <a:ext cx="10515600" cy="1696508"/>
          </a:xfrm>
        </p:spPr>
        <p:txBody>
          <a:bodyPr>
            <a:normAutofit lnSpcReduction="10000"/>
          </a:bodyPr>
          <a:lstStyle/>
          <a:p>
            <a:pPr>
              <a:lnSpc>
                <a:spcPct val="70000"/>
              </a:lnSpc>
            </a:pPr>
            <a:r>
              <a:rPr lang="en-GB" sz="2000" b="1" dirty="0">
                <a:solidFill>
                  <a:srgbClr val="0070C0"/>
                </a:solidFill>
              </a:rPr>
              <a:t>Put up the timeline of library successes/recent history </a:t>
            </a:r>
            <a:r>
              <a:rPr lang="en-GB" sz="2000" dirty="0">
                <a:solidFill>
                  <a:srgbClr val="0070C0"/>
                </a:solidFill>
              </a:rPr>
              <a:t>on a wall as a display with photos/images to celebrate all that we’ve achieved</a:t>
            </a:r>
          </a:p>
          <a:p>
            <a:pPr>
              <a:lnSpc>
                <a:spcPct val="70000"/>
              </a:lnSpc>
            </a:pPr>
            <a:r>
              <a:rPr lang="en-GB" sz="2000" b="1" dirty="0">
                <a:solidFill>
                  <a:srgbClr val="0070C0"/>
                </a:solidFill>
              </a:rPr>
              <a:t>Partner with local businesses and organisations </a:t>
            </a:r>
          </a:p>
          <a:p>
            <a:pPr lvl="1">
              <a:lnSpc>
                <a:spcPct val="70000"/>
              </a:lnSpc>
            </a:pPr>
            <a:r>
              <a:rPr lang="en-GB" sz="2000" dirty="0">
                <a:solidFill>
                  <a:srgbClr val="0070C0"/>
                </a:solidFill>
              </a:rPr>
              <a:t>Identify overlap and synergy </a:t>
            </a:r>
          </a:p>
          <a:p>
            <a:pPr lvl="1">
              <a:lnSpc>
                <a:spcPct val="70000"/>
              </a:lnSpc>
            </a:pPr>
            <a:r>
              <a:rPr lang="en-GB" sz="2000" dirty="0">
                <a:solidFill>
                  <a:srgbClr val="0070C0"/>
                </a:solidFill>
              </a:rPr>
              <a:t>How can we signpost to them and vice versa and collaborate?</a:t>
            </a:r>
          </a:p>
          <a:p>
            <a:pPr lvl="1">
              <a:lnSpc>
                <a:spcPct val="70000"/>
              </a:lnSpc>
            </a:pPr>
            <a:r>
              <a:rPr lang="en-GB" sz="2000" dirty="0">
                <a:solidFill>
                  <a:srgbClr val="0070C0"/>
                </a:solidFill>
              </a:rPr>
              <a:t>Local businesses can be sponsors but we can form deeper partnerships with them – how can we help them?</a:t>
            </a:r>
          </a:p>
          <a:p>
            <a:endParaRPr lang="en-GB" dirty="0"/>
          </a:p>
        </p:txBody>
      </p:sp>
    </p:spTree>
    <p:extLst>
      <p:ext uri="{BB962C8B-B14F-4D97-AF65-F5344CB8AC3E}">
        <p14:creationId xmlns:p14="http://schemas.microsoft.com/office/powerpoint/2010/main" val="1542055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06F6-4590-E146-51D9-AF25B33205E7}"/>
              </a:ext>
            </a:extLst>
          </p:cNvPr>
          <p:cNvSpPr>
            <a:spLocks noGrp="1"/>
          </p:cNvSpPr>
          <p:nvPr>
            <p:ph type="title"/>
          </p:nvPr>
        </p:nvSpPr>
        <p:spPr/>
        <p:txBody>
          <a:bodyPr/>
          <a:lstStyle/>
          <a:p>
            <a:r>
              <a:rPr lang="en-GB" dirty="0">
                <a:solidFill>
                  <a:srgbClr val="0070C0"/>
                </a:solidFill>
              </a:rPr>
              <a:t>Images of vision</a:t>
            </a:r>
            <a:endParaRPr lang="en-GB" dirty="0"/>
          </a:p>
        </p:txBody>
      </p:sp>
      <p:pic>
        <p:nvPicPr>
          <p:cNvPr id="15" name="Picture 14">
            <a:extLst>
              <a:ext uri="{FF2B5EF4-FFF2-40B4-BE49-F238E27FC236}">
                <a16:creationId xmlns:a16="http://schemas.microsoft.com/office/drawing/2014/main" id="{07D62404-D97A-2CCA-59D9-12DBDC3E12BA}"/>
              </a:ext>
            </a:extLst>
          </p:cNvPr>
          <p:cNvPicPr>
            <a:picLocks noChangeAspect="1"/>
          </p:cNvPicPr>
          <p:nvPr/>
        </p:nvPicPr>
        <p:blipFill>
          <a:blip r:embed="rId2">
            <a:extLst>
              <a:ext uri="{28A0092B-C50C-407E-A947-70E740481C1C}">
                <a14:useLocalDpi xmlns:a14="http://schemas.microsoft.com/office/drawing/2010/main" val="0"/>
              </a:ext>
            </a:extLst>
          </a:blip>
          <a:srcRect l="10790" t="8285" r="4052" b="5531"/>
          <a:stretch>
            <a:fillRect/>
          </a:stretch>
        </p:blipFill>
        <p:spPr>
          <a:xfrm rot="5400000">
            <a:off x="-117475" y="2394333"/>
            <a:ext cx="5840160" cy="4432870"/>
          </a:xfrm>
          <a:prstGeom prst="rect">
            <a:avLst/>
          </a:prstGeom>
        </p:spPr>
      </p:pic>
      <p:pic>
        <p:nvPicPr>
          <p:cNvPr id="4" name="Picture 3">
            <a:extLst>
              <a:ext uri="{FF2B5EF4-FFF2-40B4-BE49-F238E27FC236}">
                <a16:creationId xmlns:a16="http://schemas.microsoft.com/office/drawing/2014/main" id="{C3F26087-378A-2C98-49E6-0C0ABD2B5BFD}"/>
              </a:ext>
            </a:extLst>
          </p:cNvPr>
          <p:cNvPicPr>
            <a:picLocks noChangeAspect="1"/>
          </p:cNvPicPr>
          <p:nvPr/>
        </p:nvPicPr>
        <p:blipFill>
          <a:blip r:embed="rId3"/>
          <a:srcRect l="10676" t="12148"/>
          <a:stretch>
            <a:fillRect/>
          </a:stretch>
        </p:blipFill>
        <p:spPr>
          <a:xfrm>
            <a:off x="6654800" y="1690687"/>
            <a:ext cx="4590288" cy="6024880"/>
          </a:xfrm>
          <a:prstGeom prst="rect">
            <a:avLst/>
          </a:prstGeom>
        </p:spPr>
      </p:pic>
    </p:spTree>
    <p:extLst>
      <p:ext uri="{BB962C8B-B14F-4D97-AF65-F5344CB8AC3E}">
        <p14:creationId xmlns:p14="http://schemas.microsoft.com/office/powerpoint/2010/main" val="1205960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401C-A150-C830-6C80-A375F5E39BE1}"/>
              </a:ext>
            </a:extLst>
          </p:cNvPr>
          <p:cNvSpPr>
            <a:spLocks noGrp="1"/>
          </p:cNvSpPr>
          <p:nvPr>
            <p:ph type="title"/>
          </p:nvPr>
        </p:nvSpPr>
        <p:spPr/>
        <p:txBody>
          <a:bodyPr/>
          <a:lstStyle/>
          <a:p>
            <a:r>
              <a:rPr lang="en-GB" dirty="0">
                <a:solidFill>
                  <a:srgbClr val="0070C0"/>
                </a:solidFill>
              </a:rPr>
              <a:t>Strategy: feedback about the four pillars/wording </a:t>
            </a:r>
            <a:endParaRPr lang="en-GB" dirty="0"/>
          </a:p>
        </p:txBody>
      </p:sp>
      <p:pic>
        <p:nvPicPr>
          <p:cNvPr id="4" name="Picture 3">
            <a:extLst>
              <a:ext uri="{FF2B5EF4-FFF2-40B4-BE49-F238E27FC236}">
                <a16:creationId xmlns:a16="http://schemas.microsoft.com/office/drawing/2014/main" id="{5DFF66DC-7EC3-51FB-8E2F-B259FEF51220}"/>
              </a:ext>
            </a:extLst>
          </p:cNvPr>
          <p:cNvPicPr>
            <a:picLocks noChangeAspect="1"/>
          </p:cNvPicPr>
          <p:nvPr/>
        </p:nvPicPr>
        <p:blipFill>
          <a:blip r:embed="rId2"/>
          <a:stretch>
            <a:fillRect/>
          </a:stretch>
        </p:blipFill>
        <p:spPr>
          <a:xfrm>
            <a:off x="627859" y="1565564"/>
            <a:ext cx="6096528" cy="3429297"/>
          </a:xfrm>
          <a:prstGeom prst="rect">
            <a:avLst/>
          </a:prstGeom>
        </p:spPr>
      </p:pic>
      <p:sp>
        <p:nvSpPr>
          <p:cNvPr id="7" name="Speech Bubble: Rectangle with Corners Rounded 6">
            <a:extLst>
              <a:ext uri="{FF2B5EF4-FFF2-40B4-BE49-F238E27FC236}">
                <a16:creationId xmlns:a16="http://schemas.microsoft.com/office/drawing/2014/main" id="{1A448D9E-994C-7A12-A8A6-CF9D5BE0F329}"/>
              </a:ext>
            </a:extLst>
          </p:cNvPr>
          <p:cNvSpPr/>
          <p:nvPr/>
        </p:nvSpPr>
        <p:spPr>
          <a:xfrm>
            <a:off x="2729345" y="4973782"/>
            <a:ext cx="2542310" cy="318654"/>
          </a:xfrm>
          <a:prstGeom prst="wedgeRoundRectCallout">
            <a:avLst>
              <a:gd name="adj1" fmla="val -65248"/>
              <a:gd name="adj2" fmla="val -412667"/>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Who is the community</a:t>
            </a:r>
            <a:r>
              <a:rPr lang="en-GB" dirty="0"/>
              <a:t>?</a:t>
            </a:r>
          </a:p>
        </p:txBody>
      </p:sp>
      <p:sp>
        <p:nvSpPr>
          <p:cNvPr id="8" name="Speech Bubble: Rectangle with Corners Rounded 7">
            <a:extLst>
              <a:ext uri="{FF2B5EF4-FFF2-40B4-BE49-F238E27FC236}">
                <a16:creationId xmlns:a16="http://schemas.microsoft.com/office/drawing/2014/main" id="{5B77A0A5-81D1-498E-7EB0-5717003FC084}"/>
              </a:ext>
            </a:extLst>
          </p:cNvPr>
          <p:cNvSpPr/>
          <p:nvPr/>
        </p:nvSpPr>
        <p:spPr>
          <a:xfrm>
            <a:off x="5649192" y="5202679"/>
            <a:ext cx="2542310" cy="503854"/>
          </a:xfrm>
          <a:prstGeom prst="wedgeRoundRectCallout">
            <a:avLst>
              <a:gd name="adj1" fmla="val -76783"/>
              <a:gd name="adj2" fmla="val -271324"/>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What does “realisation of potential” mean?</a:t>
            </a:r>
          </a:p>
        </p:txBody>
      </p:sp>
      <p:sp>
        <p:nvSpPr>
          <p:cNvPr id="9" name="Speech Bubble: Rectangle with Corners Rounded 8">
            <a:extLst>
              <a:ext uri="{FF2B5EF4-FFF2-40B4-BE49-F238E27FC236}">
                <a16:creationId xmlns:a16="http://schemas.microsoft.com/office/drawing/2014/main" id="{10920A24-42B4-2404-3CF4-16C90E21C6EF}"/>
              </a:ext>
            </a:extLst>
          </p:cNvPr>
          <p:cNvSpPr/>
          <p:nvPr/>
        </p:nvSpPr>
        <p:spPr>
          <a:xfrm>
            <a:off x="5649192" y="1427175"/>
            <a:ext cx="2542310" cy="487790"/>
          </a:xfrm>
          <a:prstGeom prst="wedgeRoundRectCallout">
            <a:avLst>
              <a:gd name="adj1" fmla="val -172999"/>
              <a:gd name="adj2" fmla="val 324594"/>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Include “oracy”</a:t>
            </a:r>
          </a:p>
        </p:txBody>
      </p:sp>
      <p:sp>
        <p:nvSpPr>
          <p:cNvPr id="10" name="Speech Bubble: Rectangle with Corners Rounded 9">
            <a:extLst>
              <a:ext uri="{FF2B5EF4-FFF2-40B4-BE49-F238E27FC236}">
                <a16:creationId xmlns:a16="http://schemas.microsoft.com/office/drawing/2014/main" id="{D2BBC8CA-7D92-A1E9-1B55-15D88F2A8D56}"/>
              </a:ext>
            </a:extLst>
          </p:cNvPr>
          <p:cNvSpPr/>
          <p:nvPr/>
        </p:nvSpPr>
        <p:spPr>
          <a:xfrm>
            <a:off x="5784658" y="3009648"/>
            <a:ext cx="2542310" cy="685800"/>
          </a:xfrm>
          <a:prstGeom prst="wedgeRoundRectCallout">
            <a:avLst>
              <a:gd name="adj1" fmla="val -161706"/>
              <a:gd name="adj2" fmla="val 46380"/>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Is “community health” too much of a divergence?</a:t>
            </a:r>
          </a:p>
        </p:txBody>
      </p:sp>
      <p:sp>
        <p:nvSpPr>
          <p:cNvPr id="11" name="Speech Bubble: Rectangle with Corners Rounded 10">
            <a:extLst>
              <a:ext uri="{FF2B5EF4-FFF2-40B4-BE49-F238E27FC236}">
                <a16:creationId xmlns:a16="http://schemas.microsoft.com/office/drawing/2014/main" id="{3CE5584E-90BD-002E-278B-9AEC40C3B841}"/>
              </a:ext>
            </a:extLst>
          </p:cNvPr>
          <p:cNvSpPr/>
          <p:nvPr/>
        </p:nvSpPr>
        <p:spPr>
          <a:xfrm>
            <a:off x="8094904" y="1878958"/>
            <a:ext cx="2542310" cy="1036555"/>
          </a:xfrm>
          <a:prstGeom prst="wedgeRoundRectCallout">
            <a:avLst>
              <a:gd name="adj1" fmla="val -202972"/>
              <a:gd name="adj2" fmla="val 97521"/>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What does the library add to the community? Lose the top 3 in the strategy as not unique</a:t>
            </a:r>
          </a:p>
        </p:txBody>
      </p:sp>
      <p:sp>
        <p:nvSpPr>
          <p:cNvPr id="12" name="Speech Bubble: Rectangle with Corners Rounded 11">
            <a:extLst>
              <a:ext uri="{FF2B5EF4-FFF2-40B4-BE49-F238E27FC236}">
                <a16:creationId xmlns:a16="http://schemas.microsoft.com/office/drawing/2014/main" id="{B8B21476-C077-FE97-DC6B-BFAAEDFF14C7}"/>
              </a:ext>
            </a:extLst>
          </p:cNvPr>
          <p:cNvSpPr/>
          <p:nvPr/>
        </p:nvSpPr>
        <p:spPr>
          <a:xfrm>
            <a:off x="8811490" y="3695448"/>
            <a:ext cx="2542310" cy="685800"/>
          </a:xfrm>
          <a:prstGeom prst="wedgeRoundRectCallout">
            <a:avLst>
              <a:gd name="adj1" fmla="val -265279"/>
              <a:gd name="adj2" fmla="val -32632"/>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Take out health</a:t>
            </a:r>
          </a:p>
        </p:txBody>
      </p:sp>
      <p:sp>
        <p:nvSpPr>
          <p:cNvPr id="13" name="Speech Bubble: Rectangle with Corners Rounded 12">
            <a:extLst>
              <a:ext uri="{FF2B5EF4-FFF2-40B4-BE49-F238E27FC236}">
                <a16:creationId xmlns:a16="http://schemas.microsoft.com/office/drawing/2014/main" id="{9379AB2E-C56B-5AF0-5AD4-297CC3F4B93A}"/>
              </a:ext>
            </a:extLst>
          </p:cNvPr>
          <p:cNvSpPr/>
          <p:nvPr/>
        </p:nvSpPr>
        <p:spPr>
          <a:xfrm>
            <a:off x="1247678" y="6035973"/>
            <a:ext cx="2542310" cy="456902"/>
          </a:xfrm>
          <a:prstGeom prst="wedgeRoundRectCallout">
            <a:avLst>
              <a:gd name="adj1" fmla="val -48263"/>
              <a:gd name="adj2" fmla="val -459188"/>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Missing in this: quiet place </a:t>
            </a:r>
            <a:r>
              <a:rPr lang="en-GB" sz="1400" dirty="0" err="1"/>
              <a:t>fo</a:t>
            </a:r>
            <a:r>
              <a:rPr lang="en-GB" sz="1400" dirty="0"/>
              <a:t> thought and study</a:t>
            </a:r>
            <a:endParaRPr lang="en-GB" dirty="0"/>
          </a:p>
        </p:txBody>
      </p:sp>
      <p:sp>
        <p:nvSpPr>
          <p:cNvPr id="3" name="Speech Bubble: Rectangle with Corners Rounded 2">
            <a:extLst>
              <a:ext uri="{FF2B5EF4-FFF2-40B4-BE49-F238E27FC236}">
                <a16:creationId xmlns:a16="http://schemas.microsoft.com/office/drawing/2014/main" id="{B0266DAF-47A7-880B-86CE-764A31A54592}"/>
              </a:ext>
            </a:extLst>
          </p:cNvPr>
          <p:cNvSpPr/>
          <p:nvPr/>
        </p:nvSpPr>
        <p:spPr>
          <a:xfrm>
            <a:off x="9434478" y="923321"/>
            <a:ext cx="2542310" cy="503854"/>
          </a:xfrm>
          <a:prstGeom prst="wedgeRoundRectCallout">
            <a:avLst>
              <a:gd name="adj1" fmla="val -218708"/>
              <a:gd name="adj2" fmla="val 436616"/>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a:t>
            </a:r>
            <a:r>
              <a:rPr lang="en-GB" sz="1400" dirty="0" err="1"/>
              <a:t>Community”missing</a:t>
            </a:r>
            <a:r>
              <a:rPr lang="en-GB" sz="1400" dirty="0"/>
              <a:t> from three of the priorities</a:t>
            </a:r>
          </a:p>
        </p:txBody>
      </p:sp>
    </p:spTree>
    <p:extLst>
      <p:ext uri="{BB962C8B-B14F-4D97-AF65-F5344CB8AC3E}">
        <p14:creationId xmlns:p14="http://schemas.microsoft.com/office/powerpoint/2010/main" val="3162976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A9174-DA1D-3D1B-BE03-B4DCF8891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B54DB5-1569-4282-8E47-7EEC11F113F2}"/>
              </a:ext>
            </a:extLst>
          </p:cNvPr>
          <p:cNvSpPr>
            <a:spLocks noGrp="1"/>
          </p:cNvSpPr>
          <p:nvPr>
            <p:ph type="title"/>
          </p:nvPr>
        </p:nvSpPr>
        <p:spPr/>
        <p:txBody>
          <a:bodyPr>
            <a:normAutofit fontScale="90000"/>
          </a:bodyPr>
          <a:lstStyle/>
          <a:p>
            <a:r>
              <a:rPr lang="en-GB" dirty="0">
                <a:solidFill>
                  <a:srgbClr val="0070C0"/>
                </a:solidFill>
              </a:rPr>
              <a:t>Strategy:  what practical actions or initiatives would make the biggest difference?</a:t>
            </a:r>
            <a:br>
              <a:rPr lang="en-GB" dirty="0">
                <a:solidFill>
                  <a:srgbClr val="0070C0"/>
                </a:solidFill>
              </a:rPr>
            </a:br>
            <a:r>
              <a:rPr lang="en-GB" dirty="0">
                <a:solidFill>
                  <a:srgbClr val="0070C0"/>
                </a:solidFill>
              </a:rPr>
              <a:t> </a:t>
            </a:r>
            <a:endParaRPr lang="en-GB" dirty="0"/>
          </a:p>
        </p:txBody>
      </p:sp>
      <p:sp>
        <p:nvSpPr>
          <p:cNvPr id="3" name="Content Placeholder 2">
            <a:extLst>
              <a:ext uri="{FF2B5EF4-FFF2-40B4-BE49-F238E27FC236}">
                <a16:creationId xmlns:a16="http://schemas.microsoft.com/office/drawing/2014/main" id="{1F82FE8A-9044-C9AD-DD58-639E782EE3B0}"/>
              </a:ext>
            </a:extLst>
          </p:cNvPr>
          <p:cNvSpPr>
            <a:spLocks noGrp="1"/>
          </p:cNvSpPr>
          <p:nvPr>
            <p:ph idx="1"/>
          </p:nvPr>
        </p:nvSpPr>
        <p:spPr/>
        <p:txBody>
          <a:bodyPr>
            <a:normAutofit fontScale="92500" lnSpcReduction="10000"/>
          </a:bodyPr>
          <a:lstStyle/>
          <a:p>
            <a:r>
              <a:rPr lang="en-GB" sz="3200" dirty="0">
                <a:solidFill>
                  <a:srgbClr val="0070C0"/>
                </a:solidFill>
              </a:rPr>
              <a:t>Operationalise the strategy:</a:t>
            </a:r>
          </a:p>
          <a:p>
            <a:pPr lvl="1"/>
            <a:r>
              <a:rPr lang="en-GB" sz="2800" dirty="0">
                <a:solidFill>
                  <a:srgbClr val="0070C0"/>
                </a:solidFill>
              </a:rPr>
              <a:t>Link each point of the strategy to a project</a:t>
            </a:r>
          </a:p>
          <a:p>
            <a:pPr lvl="1"/>
            <a:r>
              <a:rPr lang="en-GB" sz="2800" dirty="0">
                <a:solidFill>
                  <a:srgbClr val="0070C0"/>
                </a:solidFill>
              </a:rPr>
              <a:t>Smart goals for each strategic pillar</a:t>
            </a:r>
          </a:p>
          <a:p>
            <a:pPr lvl="1"/>
            <a:r>
              <a:rPr lang="en-GB" sz="2800" dirty="0">
                <a:solidFill>
                  <a:srgbClr val="0070C0"/>
                </a:solidFill>
              </a:rPr>
              <a:t>Hold an AGM to update on usage, volunteer hours, finances etc.</a:t>
            </a:r>
          </a:p>
          <a:p>
            <a:pPr lvl="1"/>
            <a:r>
              <a:rPr lang="en-GB" sz="2800" dirty="0">
                <a:solidFill>
                  <a:srgbClr val="0070C0"/>
                </a:solidFill>
              </a:rPr>
              <a:t>Timetable of what the library is working to</a:t>
            </a:r>
          </a:p>
          <a:p>
            <a:pPr lvl="1"/>
            <a:r>
              <a:rPr lang="en-GB" sz="2800" dirty="0">
                <a:solidFill>
                  <a:srgbClr val="0070C0"/>
                </a:solidFill>
              </a:rPr>
              <a:t>Skills matching</a:t>
            </a:r>
          </a:p>
          <a:p>
            <a:pPr lvl="1"/>
            <a:r>
              <a:rPr lang="en-GB" sz="2800" dirty="0">
                <a:solidFill>
                  <a:srgbClr val="0070C0"/>
                </a:solidFill>
              </a:rPr>
              <a:t>Don’t over-promise on what we can deliver</a:t>
            </a:r>
          </a:p>
          <a:p>
            <a:pPr lvl="1"/>
            <a:r>
              <a:rPr lang="en-GB" sz="2800" dirty="0">
                <a:solidFill>
                  <a:srgbClr val="0070C0"/>
                </a:solidFill>
              </a:rPr>
              <a:t>Should the library be a co-operative instead of a charity? Is charity the best operating model?</a:t>
            </a:r>
          </a:p>
          <a:p>
            <a:pPr lvl="1"/>
            <a:r>
              <a:rPr lang="en-GB" sz="2800" dirty="0">
                <a:solidFill>
                  <a:srgbClr val="0070C0"/>
                </a:solidFill>
              </a:rPr>
              <a:t>Books committee working well, what other committees should we have/are running? Eg events committee?</a:t>
            </a:r>
          </a:p>
          <a:p>
            <a:endParaRPr lang="en-GB" sz="3000" dirty="0">
              <a:solidFill>
                <a:srgbClr val="0070C0"/>
              </a:solidFill>
            </a:endParaRPr>
          </a:p>
        </p:txBody>
      </p:sp>
    </p:spTree>
    <p:extLst>
      <p:ext uri="{BB962C8B-B14F-4D97-AF65-F5344CB8AC3E}">
        <p14:creationId xmlns:p14="http://schemas.microsoft.com/office/powerpoint/2010/main" val="2388140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FF587-B2FE-4102-7660-40FA8DC08DF5}"/>
              </a:ext>
            </a:extLst>
          </p:cNvPr>
          <p:cNvSpPr>
            <a:spLocks noGrp="1"/>
          </p:cNvSpPr>
          <p:nvPr>
            <p:ph type="title"/>
          </p:nvPr>
        </p:nvSpPr>
        <p:spPr/>
        <p:txBody>
          <a:bodyPr/>
          <a:lstStyle/>
          <a:p>
            <a:r>
              <a:rPr lang="en-GB" dirty="0">
                <a:solidFill>
                  <a:srgbClr val="0070C0"/>
                </a:solidFill>
              </a:rPr>
              <a:t>What the session covered </a:t>
            </a:r>
          </a:p>
        </p:txBody>
      </p:sp>
      <p:sp>
        <p:nvSpPr>
          <p:cNvPr id="3" name="Content Placeholder 2">
            <a:extLst>
              <a:ext uri="{FF2B5EF4-FFF2-40B4-BE49-F238E27FC236}">
                <a16:creationId xmlns:a16="http://schemas.microsoft.com/office/drawing/2014/main" id="{0DDE2B6A-C4D8-6CA0-5DF1-1DAF562B08B2}"/>
              </a:ext>
            </a:extLst>
          </p:cNvPr>
          <p:cNvSpPr>
            <a:spLocks noGrp="1"/>
          </p:cNvSpPr>
          <p:nvPr>
            <p:ph idx="1"/>
          </p:nvPr>
        </p:nvSpPr>
        <p:spPr>
          <a:xfrm>
            <a:off x="785440" y="1583887"/>
            <a:ext cx="6683735" cy="4351338"/>
          </a:xfrm>
        </p:spPr>
        <p:txBody>
          <a:bodyPr/>
          <a:lstStyle/>
          <a:p>
            <a:r>
              <a:rPr lang="en-GB" dirty="0">
                <a:solidFill>
                  <a:srgbClr val="0070C0"/>
                </a:solidFill>
              </a:rPr>
              <a:t>Summary of:</a:t>
            </a:r>
          </a:p>
          <a:p>
            <a:pPr lvl="1"/>
            <a:r>
              <a:rPr lang="en-GB" dirty="0">
                <a:solidFill>
                  <a:srgbClr val="0070C0"/>
                </a:solidFill>
              </a:rPr>
              <a:t>Report findings and recommendations </a:t>
            </a:r>
          </a:p>
          <a:p>
            <a:pPr lvl="1"/>
            <a:r>
              <a:rPr lang="en-GB" dirty="0">
                <a:solidFill>
                  <a:srgbClr val="0070C0"/>
                </a:solidFill>
              </a:rPr>
              <a:t>Outcomes of board workshops </a:t>
            </a:r>
          </a:p>
          <a:p>
            <a:r>
              <a:rPr lang="en-GB" dirty="0">
                <a:solidFill>
                  <a:srgbClr val="0070C0"/>
                </a:solidFill>
              </a:rPr>
              <a:t>Shared proposed vision, mission and strategy with workshop attendees</a:t>
            </a:r>
          </a:p>
          <a:p>
            <a:r>
              <a:rPr lang="en-GB" dirty="0">
                <a:solidFill>
                  <a:srgbClr val="0070C0"/>
                </a:solidFill>
              </a:rPr>
              <a:t>Feedback from attendees about the vision, mission and strategy</a:t>
            </a:r>
          </a:p>
          <a:p>
            <a:r>
              <a:rPr lang="en-GB" dirty="0">
                <a:solidFill>
                  <a:srgbClr val="0070C0"/>
                </a:solidFill>
              </a:rPr>
              <a:t>Outline of next steps</a:t>
            </a:r>
          </a:p>
        </p:txBody>
      </p:sp>
      <p:sp>
        <p:nvSpPr>
          <p:cNvPr id="4" name="TextBox 3">
            <a:extLst>
              <a:ext uri="{FF2B5EF4-FFF2-40B4-BE49-F238E27FC236}">
                <a16:creationId xmlns:a16="http://schemas.microsoft.com/office/drawing/2014/main" id="{3E29FA94-F11B-F894-22D3-ED90000606DB}"/>
              </a:ext>
            </a:extLst>
          </p:cNvPr>
          <p:cNvSpPr txBox="1"/>
          <p:nvPr/>
        </p:nvSpPr>
        <p:spPr>
          <a:xfrm>
            <a:off x="174264" y="6176963"/>
            <a:ext cx="119196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Aptos" panose="02110004020202020204"/>
                <a:ea typeface="+mn-ea"/>
                <a:cs typeface="+mn-cs"/>
              </a:rPr>
              <a:t>Disclaimer</a:t>
            </a:r>
            <a:endPar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This presentation has been prepared on a voluntary basis to support the strategic and operational development of Kensal Rise Library. It is intended solely for advisory purposes and reflects the author’s independent analysis and recommendations based on available information and stakeholder input at the time of drafting. No responsibility or liability is accepted by the author for any decisions made, actions taken, or outcomes arising from the use of this presentation and related report. Readers are encouraged to seek appropriate professional advice before acting on any of the content herein.</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descr="A brick building with a few windows&#10;&#10;AI-generated content may be incorrect.">
            <a:extLst>
              <a:ext uri="{FF2B5EF4-FFF2-40B4-BE49-F238E27FC236}">
                <a16:creationId xmlns:a16="http://schemas.microsoft.com/office/drawing/2014/main" id="{AB398033-2BDA-1255-68D9-E317C918B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9307" y="831969"/>
            <a:ext cx="3197253" cy="4263004"/>
          </a:xfrm>
          <a:prstGeom prst="rect">
            <a:avLst/>
          </a:prstGeom>
        </p:spPr>
      </p:pic>
    </p:spTree>
    <p:extLst>
      <p:ext uri="{BB962C8B-B14F-4D97-AF65-F5344CB8AC3E}">
        <p14:creationId xmlns:p14="http://schemas.microsoft.com/office/powerpoint/2010/main" val="59433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C2E5-D720-FDCF-A564-4B68102648B4}"/>
              </a:ext>
            </a:extLst>
          </p:cNvPr>
          <p:cNvSpPr>
            <a:spLocks noGrp="1"/>
          </p:cNvSpPr>
          <p:nvPr>
            <p:ph type="title"/>
          </p:nvPr>
        </p:nvSpPr>
        <p:spPr/>
        <p:txBody>
          <a:bodyPr/>
          <a:lstStyle/>
          <a:p>
            <a:r>
              <a:rPr lang="en-GB" dirty="0">
                <a:solidFill>
                  <a:srgbClr val="0070C0"/>
                </a:solidFill>
              </a:rPr>
              <a:t>Strategy: what role can volunteers play in bringing it to life</a:t>
            </a:r>
            <a:endParaRPr lang="en-GB" dirty="0"/>
          </a:p>
        </p:txBody>
      </p:sp>
      <p:sp>
        <p:nvSpPr>
          <p:cNvPr id="3" name="Content Placeholder 2">
            <a:extLst>
              <a:ext uri="{FF2B5EF4-FFF2-40B4-BE49-F238E27FC236}">
                <a16:creationId xmlns:a16="http://schemas.microsoft.com/office/drawing/2014/main" id="{E771AA95-AFD8-9B51-22CA-1A859557ED6A}"/>
              </a:ext>
            </a:extLst>
          </p:cNvPr>
          <p:cNvSpPr>
            <a:spLocks noGrp="1"/>
          </p:cNvSpPr>
          <p:nvPr>
            <p:ph idx="1"/>
          </p:nvPr>
        </p:nvSpPr>
        <p:spPr>
          <a:xfrm>
            <a:off x="780535" y="1690688"/>
            <a:ext cx="10515600" cy="4351338"/>
          </a:xfrm>
        </p:spPr>
        <p:txBody>
          <a:bodyPr>
            <a:normAutofit fontScale="85000" lnSpcReduction="20000"/>
          </a:bodyPr>
          <a:lstStyle/>
          <a:p>
            <a:pPr marL="268288" lvl="1" indent="-268288"/>
            <a:r>
              <a:rPr lang="en-GB" sz="2800" dirty="0">
                <a:solidFill>
                  <a:srgbClr val="0070C0"/>
                </a:solidFill>
              </a:rPr>
              <a:t>For the library to be well run, volunteers need to feel a collective sense of responsibility for the library and empowered to take day-to-day decisions and listened to before trustees take strategic decisions.</a:t>
            </a:r>
          </a:p>
          <a:p>
            <a:pPr marL="725488" lvl="2" indent="-268288"/>
            <a:r>
              <a:rPr lang="en-GB" sz="2800" dirty="0">
                <a:solidFill>
                  <a:srgbClr val="0070C0"/>
                </a:solidFill>
              </a:rPr>
              <a:t>Good two-way communication between the trustees and the volunteer community is essential :</a:t>
            </a:r>
          </a:p>
          <a:p>
            <a:pPr marL="1182688" lvl="3" indent="-268288"/>
            <a:r>
              <a:rPr lang="en-GB" sz="2800" dirty="0">
                <a:solidFill>
                  <a:srgbClr val="0070C0"/>
                </a:solidFill>
              </a:rPr>
              <a:t>Volunteers would be more involved in strategic decisions </a:t>
            </a:r>
          </a:p>
          <a:p>
            <a:pPr lvl="2"/>
            <a:r>
              <a:rPr lang="en-GB" sz="2800" dirty="0">
                <a:solidFill>
                  <a:srgbClr val="0070C0"/>
                </a:solidFill>
              </a:rPr>
              <a:t>Information could be shared</a:t>
            </a:r>
          </a:p>
          <a:p>
            <a:pPr lvl="2"/>
            <a:r>
              <a:rPr lang="en-GB" sz="2800" dirty="0">
                <a:solidFill>
                  <a:srgbClr val="0070C0"/>
                </a:solidFill>
              </a:rPr>
              <a:t>Trustee/volunteer consultation could take place</a:t>
            </a:r>
          </a:p>
          <a:p>
            <a:pPr lvl="2"/>
            <a:r>
              <a:rPr lang="en-GB" sz="2800" dirty="0">
                <a:solidFill>
                  <a:srgbClr val="0070C0"/>
                </a:solidFill>
              </a:rPr>
              <a:t>Discss jobs that need doing, who can do what, suggest ideas and develop and progress them </a:t>
            </a:r>
          </a:p>
          <a:p>
            <a:r>
              <a:rPr lang="en-GB" dirty="0">
                <a:solidFill>
                  <a:srgbClr val="0070C0"/>
                </a:solidFill>
              </a:rPr>
              <a:t>Volunteers need to know and trust each other to do great things</a:t>
            </a:r>
          </a:p>
          <a:p>
            <a:pPr lvl="1"/>
            <a:r>
              <a:rPr lang="en-GB" sz="2800" dirty="0">
                <a:solidFill>
                  <a:srgbClr val="0070C0"/>
                </a:solidFill>
              </a:rPr>
              <a:t>Volunteer forum: good place for new people to come meet others and feel part of something. </a:t>
            </a:r>
          </a:p>
          <a:p>
            <a:endParaRPr lang="en-GB" dirty="0"/>
          </a:p>
        </p:txBody>
      </p:sp>
    </p:spTree>
    <p:extLst>
      <p:ext uri="{BB962C8B-B14F-4D97-AF65-F5344CB8AC3E}">
        <p14:creationId xmlns:p14="http://schemas.microsoft.com/office/powerpoint/2010/main" val="3771534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D42B-1C6E-C116-1030-E54CD0F406DC}"/>
              </a:ext>
            </a:extLst>
          </p:cNvPr>
          <p:cNvSpPr>
            <a:spLocks noGrp="1"/>
          </p:cNvSpPr>
          <p:nvPr>
            <p:ph type="title"/>
          </p:nvPr>
        </p:nvSpPr>
        <p:spPr/>
        <p:txBody>
          <a:bodyPr>
            <a:normAutofit fontScale="90000"/>
          </a:bodyPr>
          <a:lstStyle/>
          <a:p>
            <a:r>
              <a:rPr lang="en-GB" dirty="0">
                <a:solidFill>
                  <a:srgbClr val="0070C0"/>
                </a:solidFill>
              </a:rPr>
              <a:t>Strategy: ideas of initiatives and activities that would make the biggest difference</a:t>
            </a:r>
            <a:br>
              <a:rPr lang="en-GB" dirty="0">
                <a:solidFill>
                  <a:srgbClr val="0070C0"/>
                </a:solidFill>
              </a:rPr>
            </a:br>
            <a:endParaRPr lang="en-GB" dirty="0"/>
          </a:p>
        </p:txBody>
      </p:sp>
      <p:sp>
        <p:nvSpPr>
          <p:cNvPr id="3" name="Content Placeholder 2">
            <a:extLst>
              <a:ext uri="{FF2B5EF4-FFF2-40B4-BE49-F238E27FC236}">
                <a16:creationId xmlns:a16="http://schemas.microsoft.com/office/drawing/2014/main" id="{7207CCF7-DA5B-6EAB-01A4-B390760F2D71}"/>
              </a:ext>
            </a:extLst>
          </p:cNvPr>
          <p:cNvSpPr>
            <a:spLocks noGrp="1"/>
          </p:cNvSpPr>
          <p:nvPr>
            <p:ph idx="1"/>
          </p:nvPr>
        </p:nvSpPr>
        <p:spPr/>
        <p:txBody>
          <a:bodyPr>
            <a:normAutofit fontScale="92500" lnSpcReduction="20000"/>
          </a:bodyPr>
          <a:lstStyle/>
          <a:p>
            <a:r>
              <a:rPr lang="en-GB" dirty="0">
                <a:solidFill>
                  <a:srgbClr val="0070C0"/>
                </a:solidFill>
              </a:rPr>
              <a:t>Pre-exam homework club – use the Dave Williams room for this</a:t>
            </a:r>
          </a:p>
          <a:p>
            <a:r>
              <a:rPr lang="en-GB" dirty="0">
                <a:solidFill>
                  <a:srgbClr val="0070C0"/>
                </a:solidFill>
              </a:rPr>
              <a:t>Brent Health Matters and Citizens Advice outreach</a:t>
            </a:r>
          </a:p>
          <a:p>
            <a:r>
              <a:rPr lang="en-GB" dirty="0">
                <a:solidFill>
                  <a:srgbClr val="0070C0"/>
                </a:solidFill>
              </a:rPr>
              <a:t>After school clubs</a:t>
            </a:r>
          </a:p>
          <a:p>
            <a:r>
              <a:rPr lang="en-GB" dirty="0">
                <a:solidFill>
                  <a:srgbClr val="0070C0"/>
                </a:solidFill>
              </a:rPr>
              <a:t>How do we reflect the community? </a:t>
            </a:r>
          </a:p>
          <a:p>
            <a:pPr lvl="1"/>
            <a:r>
              <a:rPr lang="en-GB" dirty="0">
                <a:solidFill>
                  <a:srgbClr val="0070C0"/>
                </a:solidFill>
              </a:rPr>
              <a:t>Books in foreign languages, how do people find out about the selection on offer?</a:t>
            </a:r>
          </a:p>
          <a:p>
            <a:r>
              <a:rPr lang="en-GB" dirty="0">
                <a:solidFill>
                  <a:srgbClr val="0070C0"/>
                </a:solidFill>
              </a:rPr>
              <a:t>Duke of Edinburgh Award: volunteers come together, need a project to work on </a:t>
            </a:r>
          </a:p>
          <a:p>
            <a:r>
              <a:rPr lang="en-GB" dirty="0">
                <a:solidFill>
                  <a:srgbClr val="0070C0"/>
                </a:solidFill>
              </a:rPr>
              <a:t>Local councillors hold surgeries here</a:t>
            </a:r>
          </a:p>
          <a:p>
            <a:r>
              <a:rPr lang="en-GB" dirty="0">
                <a:solidFill>
                  <a:srgbClr val="0070C0"/>
                </a:solidFill>
              </a:rPr>
              <a:t>More smaller groups organising:</a:t>
            </a:r>
          </a:p>
          <a:p>
            <a:pPr lvl="1"/>
            <a:r>
              <a:rPr lang="en-GB" dirty="0">
                <a:solidFill>
                  <a:srgbClr val="0070C0"/>
                </a:solidFill>
              </a:rPr>
              <a:t>How are we asking volunteers to get involved?</a:t>
            </a:r>
          </a:p>
          <a:p>
            <a:pPr lvl="1"/>
            <a:r>
              <a:rPr lang="en-GB" dirty="0">
                <a:solidFill>
                  <a:srgbClr val="0070C0"/>
                </a:solidFill>
              </a:rPr>
              <a:t>Websites better than social media </a:t>
            </a:r>
          </a:p>
        </p:txBody>
      </p:sp>
    </p:spTree>
    <p:extLst>
      <p:ext uri="{BB962C8B-B14F-4D97-AF65-F5344CB8AC3E}">
        <p14:creationId xmlns:p14="http://schemas.microsoft.com/office/powerpoint/2010/main" val="3715703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2EEA6-9D74-FC25-7924-B2BB6845603D}"/>
              </a:ext>
            </a:extLst>
          </p:cNvPr>
          <p:cNvSpPr>
            <a:spLocks noGrp="1"/>
          </p:cNvSpPr>
          <p:nvPr>
            <p:ph type="title"/>
          </p:nvPr>
        </p:nvSpPr>
        <p:spPr/>
        <p:txBody>
          <a:bodyPr/>
          <a:lstStyle/>
          <a:p>
            <a:r>
              <a:rPr lang="en-GB" dirty="0">
                <a:solidFill>
                  <a:srgbClr val="0070C0"/>
                </a:solidFill>
              </a:rPr>
              <a:t>Strategy feedback re communications/advertising/promotion</a:t>
            </a:r>
            <a:endParaRPr lang="en-GB" dirty="0"/>
          </a:p>
        </p:txBody>
      </p:sp>
      <p:sp>
        <p:nvSpPr>
          <p:cNvPr id="3" name="Content Placeholder 2">
            <a:extLst>
              <a:ext uri="{FF2B5EF4-FFF2-40B4-BE49-F238E27FC236}">
                <a16:creationId xmlns:a16="http://schemas.microsoft.com/office/drawing/2014/main" id="{BDADE49F-4EF7-AD74-D1BE-A2E1862DB3D1}"/>
              </a:ext>
            </a:extLst>
          </p:cNvPr>
          <p:cNvSpPr>
            <a:spLocks noGrp="1"/>
          </p:cNvSpPr>
          <p:nvPr>
            <p:ph idx="1"/>
          </p:nvPr>
        </p:nvSpPr>
        <p:spPr>
          <a:xfrm>
            <a:off x="764059" y="1842100"/>
            <a:ext cx="10515600" cy="4351338"/>
          </a:xfrm>
        </p:spPr>
        <p:txBody>
          <a:bodyPr>
            <a:normAutofit fontScale="85000" lnSpcReduction="10000"/>
          </a:bodyPr>
          <a:lstStyle/>
          <a:p>
            <a:r>
              <a:rPr lang="en-GB" dirty="0">
                <a:solidFill>
                  <a:srgbClr val="0070C0"/>
                </a:solidFill>
              </a:rPr>
              <a:t>Need effective means of communication between different and overlapping groups: trustees, volunteers, library users, wider community </a:t>
            </a:r>
          </a:p>
          <a:p>
            <a:r>
              <a:rPr lang="en-GB" dirty="0">
                <a:solidFill>
                  <a:srgbClr val="0070C0"/>
                </a:solidFill>
              </a:rPr>
              <a:t>More posters in the window</a:t>
            </a:r>
          </a:p>
          <a:p>
            <a:r>
              <a:rPr lang="en-GB" dirty="0">
                <a:solidFill>
                  <a:srgbClr val="0070C0"/>
                </a:solidFill>
              </a:rPr>
              <a:t>Social media local sites, more publicity</a:t>
            </a:r>
          </a:p>
          <a:p>
            <a:r>
              <a:rPr lang="en-GB" dirty="0">
                <a:solidFill>
                  <a:srgbClr val="0070C0"/>
                </a:solidFill>
              </a:rPr>
              <a:t>Flyers</a:t>
            </a:r>
          </a:p>
          <a:p>
            <a:r>
              <a:rPr lang="en-GB" dirty="0">
                <a:solidFill>
                  <a:srgbClr val="0070C0"/>
                </a:solidFill>
              </a:rPr>
              <a:t>Local school newsletters</a:t>
            </a:r>
          </a:p>
          <a:p>
            <a:r>
              <a:rPr lang="en-GB" dirty="0">
                <a:solidFill>
                  <a:srgbClr val="0070C0"/>
                </a:solidFill>
              </a:rPr>
              <a:t>More accessible website</a:t>
            </a:r>
          </a:p>
          <a:p>
            <a:r>
              <a:rPr lang="en-GB" dirty="0">
                <a:solidFill>
                  <a:srgbClr val="0070C0"/>
                </a:solidFill>
              </a:rPr>
              <a:t>Adverts in local shops </a:t>
            </a:r>
          </a:p>
          <a:p>
            <a:r>
              <a:rPr lang="en-GB" dirty="0">
                <a:solidFill>
                  <a:srgbClr val="0070C0"/>
                </a:solidFill>
              </a:rPr>
              <a:t>Suggestion made of stronger brand/</a:t>
            </a:r>
            <a:r>
              <a:rPr lang="en-GB">
                <a:solidFill>
                  <a:srgbClr val="0070C0"/>
                </a:solidFill>
              </a:rPr>
              <a:t>visual identity eg</a:t>
            </a:r>
            <a:r>
              <a:rPr lang="en-GB" dirty="0">
                <a:solidFill>
                  <a:srgbClr val="0070C0"/>
                </a:solidFill>
              </a:rPr>
              <a:t> font/colour palette </a:t>
            </a:r>
          </a:p>
          <a:p>
            <a:r>
              <a:rPr lang="en-GB" dirty="0">
                <a:solidFill>
                  <a:srgbClr val="0070C0"/>
                </a:solidFill>
              </a:rPr>
              <a:t>Marketing project could be run</a:t>
            </a:r>
          </a:p>
        </p:txBody>
      </p:sp>
    </p:spTree>
    <p:extLst>
      <p:ext uri="{BB962C8B-B14F-4D97-AF65-F5344CB8AC3E}">
        <p14:creationId xmlns:p14="http://schemas.microsoft.com/office/powerpoint/2010/main" val="34033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B1FA-2878-6B47-E4A9-5A3C6D613872}"/>
              </a:ext>
            </a:extLst>
          </p:cNvPr>
          <p:cNvSpPr>
            <a:spLocks noGrp="1"/>
          </p:cNvSpPr>
          <p:nvPr>
            <p:ph type="title"/>
          </p:nvPr>
        </p:nvSpPr>
        <p:spPr/>
        <p:txBody>
          <a:bodyPr/>
          <a:lstStyle/>
          <a:p>
            <a:r>
              <a:rPr lang="en-GB" dirty="0">
                <a:solidFill>
                  <a:srgbClr val="0070C0"/>
                </a:solidFill>
              </a:rPr>
              <a:t>Strategy flip chart feedback</a:t>
            </a:r>
            <a:endParaRPr lang="en-GB" dirty="0"/>
          </a:p>
        </p:txBody>
      </p:sp>
      <p:pic>
        <p:nvPicPr>
          <p:cNvPr id="5" name="Content Placeholder 4">
            <a:extLst>
              <a:ext uri="{FF2B5EF4-FFF2-40B4-BE49-F238E27FC236}">
                <a16:creationId xmlns:a16="http://schemas.microsoft.com/office/drawing/2014/main" id="{00DB55F3-0A3B-BF7C-8480-13E12DBB6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142525" y="2195379"/>
            <a:ext cx="4911425" cy="3683568"/>
          </a:xfrm>
          <a:prstGeom prst="rect">
            <a:avLst/>
          </a:prstGeom>
        </p:spPr>
      </p:pic>
    </p:spTree>
    <p:extLst>
      <p:ext uri="{BB962C8B-B14F-4D97-AF65-F5344CB8AC3E}">
        <p14:creationId xmlns:p14="http://schemas.microsoft.com/office/powerpoint/2010/main" val="4286278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8962-CD11-09DE-8365-BA1B1920F258}"/>
              </a:ext>
            </a:extLst>
          </p:cNvPr>
          <p:cNvSpPr>
            <a:spLocks noGrp="1"/>
          </p:cNvSpPr>
          <p:nvPr>
            <p:ph type="title"/>
          </p:nvPr>
        </p:nvSpPr>
        <p:spPr/>
        <p:txBody>
          <a:bodyPr/>
          <a:lstStyle/>
          <a:p>
            <a:r>
              <a:rPr lang="en-GB" dirty="0">
                <a:solidFill>
                  <a:srgbClr val="0070C0"/>
                </a:solidFill>
              </a:rPr>
              <a:t>Summary of feedback  </a:t>
            </a:r>
            <a:endParaRPr lang="en-GB" dirty="0"/>
          </a:p>
        </p:txBody>
      </p:sp>
      <p:sp>
        <p:nvSpPr>
          <p:cNvPr id="3" name="Content Placeholder 2">
            <a:extLst>
              <a:ext uri="{FF2B5EF4-FFF2-40B4-BE49-F238E27FC236}">
                <a16:creationId xmlns:a16="http://schemas.microsoft.com/office/drawing/2014/main" id="{9D1F5848-24AE-12DE-D1A7-DF8E4FFF54C3}"/>
              </a:ext>
            </a:extLst>
          </p:cNvPr>
          <p:cNvSpPr>
            <a:spLocks noGrp="1"/>
          </p:cNvSpPr>
          <p:nvPr>
            <p:ph idx="1"/>
          </p:nvPr>
        </p:nvSpPr>
        <p:spPr/>
        <p:txBody>
          <a:bodyPr>
            <a:normAutofit/>
          </a:bodyPr>
          <a:lstStyle/>
          <a:p>
            <a:r>
              <a:rPr lang="en-GB" sz="2600" dirty="0">
                <a:solidFill>
                  <a:srgbClr val="0070C0"/>
                </a:solidFill>
              </a:rPr>
              <a:t>Overall positive feedback and alignment with the vision and mission statements and strategic priorities with suggested tweaks/refinements</a:t>
            </a:r>
          </a:p>
          <a:p>
            <a:pPr>
              <a:lnSpc>
                <a:spcPct val="70000"/>
              </a:lnSpc>
            </a:pPr>
            <a:r>
              <a:rPr lang="en-GB" sz="2600" dirty="0">
                <a:solidFill>
                  <a:srgbClr val="0070C0"/>
                </a:solidFill>
              </a:rPr>
              <a:t>Feedback falls into four areas:</a:t>
            </a:r>
          </a:p>
          <a:p>
            <a:pPr lvl="1">
              <a:lnSpc>
                <a:spcPct val="70000"/>
              </a:lnSpc>
            </a:pPr>
            <a:r>
              <a:rPr lang="en-GB" sz="2200" b="1" dirty="0">
                <a:solidFill>
                  <a:srgbClr val="0070C0"/>
                </a:solidFill>
              </a:rPr>
              <a:t>Accessibility and visibility</a:t>
            </a:r>
          </a:p>
          <a:p>
            <a:pPr lvl="2">
              <a:lnSpc>
                <a:spcPct val="70000"/>
              </a:lnSpc>
            </a:pPr>
            <a:r>
              <a:rPr lang="en-GB" sz="1800" dirty="0">
                <a:solidFill>
                  <a:srgbClr val="0070C0"/>
                </a:solidFill>
              </a:rPr>
              <a:t>Library to increase opening hours and raise awareness that it exists, is free for people to use and what it offers. </a:t>
            </a:r>
          </a:p>
          <a:p>
            <a:pPr lvl="2">
              <a:lnSpc>
                <a:spcPct val="70000"/>
              </a:lnSpc>
            </a:pPr>
            <a:r>
              <a:rPr lang="en-GB" sz="1800" dirty="0">
                <a:solidFill>
                  <a:srgbClr val="0070C0"/>
                </a:solidFill>
              </a:rPr>
              <a:t>Library needs to be visibly open: turn the lights on and put a sign up outside of what’s going on that day. </a:t>
            </a:r>
          </a:p>
          <a:p>
            <a:pPr lvl="2">
              <a:lnSpc>
                <a:spcPct val="70000"/>
              </a:lnSpc>
            </a:pPr>
            <a:r>
              <a:rPr lang="en-GB" sz="1800" dirty="0">
                <a:solidFill>
                  <a:srgbClr val="0070C0"/>
                </a:solidFill>
              </a:rPr>
              <a:t>Library needs to ramp up communications  - not just with existing volunteers and patrons but also with local people who aren’t members.  The whole range of online and offline communications is vital</a:t>
            </a:r>
          </a:p>
          <a:p>
            <a:pPr lvl="1">
              <a:lnSpc>
                <a:spcPct val="70000"/>
              </a:lnSpc>
            </a:pPr>
            <a:r>
              <a:rPr lang="en-GB" sz="2200" b="1" dirty="0">
                <a:solidFill>
                  <a:srgbClr val="0070C0"/>
                </a:solidFill>
              </a:rPr>
              <a:t>Programming:</a:t>
            </a:r>
            <a:r>
              <a:rPr lang="en-GB" sz="2200" dirty="0">
                <a:solidFill>
                  <a:srgbClr val="0070C0"/>
                </a:solidFill>
              </a:rPr>
              <a:t> </a:t>
            </a:r>
          </a:p>
          <a:p>
            <a:pPr lvl="2">
              <a:lnSpc>
                <a:spcPct val="70000"/>
              </a:lnSpc>
            </a:pPr>
            <a:r>
              <a:rPr lang="en-GB" sz="1800" dirty="0">
                <a:solidFill>
                  <a:srgbClr val="0070C0"/>
                </a:solidFill>
              </a:rPr>
              <a:t>Great appreciation for activities that are in place </a:t>
            </a:r>
          </a:p>
          <a:p>
            <a:pPr lvl="2">
              <a:lnSpc>
                <a:spcPct val="70000"/>
              </a:lnSpc>
            </a:pPr>
            <a:r>
              <a:rPr lang="en-GB" sz="1800" dirty="0">
                <a:solidFill>
                  <a:srgbClr val="0070C0"/>
                </a:solidFill>
              </a:rPr>
              <a:t>Lots of ideas shared about additional activities that could be run.</a:t>
            </a:r>
          </a:p>
          <a:p>
            <a:pPr lvl="2">
              <a:lnSpc>
                <a:spcPct val="70000"/>
              </a:lnSpc>
            </a:pPr>
            <a:r>
              <a:rPr lang="en-GB" sz="1800" dirty="0">
                <a:solidFill>
                  <a:srgbClr val="0070C0"/>
                </a:solidFill>
              </a:rPr>
              <a:t>Partnership with other organisations is encouraged </a:t>
            </a:r>
            <a:r>
              <a:rPr lang="en-GB" sz="1800" dirty="0" err="1">
                <a:solidFill>
                  <a:srgbClr val="0070C0"/>
                </a:solidFill>
              </a:rPr>
              <a:t>eg</a:t>
            </a:r>
            <a:r>
              <a:rPr lang="en-GB" sz="1800" dirty="0">
                <a:solidFill>
                  <a:srgbClr val="0070C0"/>
                </a:solidFill>
              </a:rPr>
              <a:t> schools, businesses and other organisations</a:t>
            </a:r>
          </a:p>
        </p:txBody>
      </p:sp>
    </p:spTree>
    <p:extLst>
      <p:ext uri="{BB962C8B-B14F-4D97-AF65-F5344CB8AC3E}">
        <p14:creationId xmlns:p14="http://schemas.microsoft.com/office/powerpoint/2010/main" val="602404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1CC9D-E4D2-0B72-5816-77F4BD6A805C}"/>
              </a:ext>
            </a:extLst>
          </p:cNvPr>
          <p:cNvSpPr>
            <a:spLocks noGrp="1"/>
          </p:cNvSpPr>
          <p:nvPr>
            <p:ph type="title"/>
          </p:nvPr>
        </p:nvSpPr>
        <p:spPr/>
        <p:txBody>
          <a:bodyPr/>
          <a:lstStyle/>
          <a:p>
            <a:r>
              <a:rPr lang="en-GB" dirty="0">
                <a:solidFill>
                  <a:srgbClr val="0070C0"/>
                </a:solidFill>
              </a:rPr>
              <a:t>Summary of feedback </a:t>
            </a:r>
            <a:endParaRPr lang="en-GB" dirty="0"/>
          </a:p>
        </p:txBody>
      </p:sp>
      <p:sp>
        <p:nvSpPr>
          <p:cNvPr id="3" name="Content Placeholder 2">
            <a:extLst>
              <a:ext uri="{FF2B5EF4-FFF2-40B4-BE49-F238E27FC236}">
                <a16:creationId xmlns:a16="http://schemas.microsoft.com/office/drawing/2014/main" id="{3604E51D-8046-1A8B-CFD9-BFFF23917C15}"/>
              </a:ext>
            </a:extLst>
          </p:cNvPr>
          <p:cNvSpPr>
            <a:spLocks noGrp="1"/>
          </p:cNvSpPr>
          <p:nvPr>
            <p:ph idx="1"/>
          </p:nvPr>
        </p:nvSpPr>
        <p:spPr/>
        <p:txBody>
          <a:bodyPr/>
          <a:lstStyle/>
          <a:p>
            <a:pPr marL="228600" lvl="1">
              <a:lnSpc>
                <a:spcPct val="70000"/>
              </a:lnSpc>
              <a:spcBef>
                <a:spcPts val="1000"/>
              </a:spcBef>
            </a:pPr>
            <a:r>
              <a:rPr lang="en-GB" sz="2600" dirty="0">
                <a:solidFill>
                  <a:srgbClr val="0070C0"/>
                </a:solidFill>
              </a:rPr>
              <a:t>Operational discipline: </a:t>
            </a:r>
          </a:p>
          <a:p>
            <a:pPr marL="685800" lvl="2">
              <a:lnSpc>
                <a:spcPct val="70000"/>
              </a:lnSpc>
              <a:spcBef>
                <a:spcPts val="1000"/>
              </a:spcBef>
            </a:pPr>
            <a:r>
              <a:rPr lang="en-GB" sz="2200" dirty="0">
                <a:solidFill>
                  <a:srgbClr val="0070C0"/>
                </a:solidFill>
              </a:rPr>
              <a:t>Plan needed for how the library will activate each of the four strategic areas</a:t>
            </a:r>
          </a:p>
          <a:p>
            <a:pPr marL="685800" lvl="2">
              <a:lnSpc>
                <a:spcPct val="70000"/>
              </a:lnSpc>
              <a:spcBef>
                <a:spcPts val="1000"/>
              </a:spcBef>
            </a:pPr>
            <a:r>
              <a:rPr lang="en-GB" sz="2200" dirty="0">
                <a:solidFill>
                  <a:srgbClr val="0070C0"/>
                </a:solidFill>
              </a:rPr>
              <a:t>Smart goals and timeline for each area</a:t>
            </a:r>
          </a:p>
          <a:p>
            <a:pPr marL="228600" lvl="1">
              <a:lnSpc>
                <a:spcPct val="70000"/>
              </a:lnSpc>
              <a:spcBef>
                <a:spcPts val="1000"/>
              </a:spcBef>
            </a:pPr>
            <a:r>
              <a:rPr lang="en-GB" sz="2600" dirty="0">
                <a:solidFill>
                  <a:srgbClr val="0070C0"/>
                </a:solidFill>
              </a:rPr>
              <a:t>Enhancing volunteering: </a:t>
            </a:r>
          </a:p>
          <a:p>
            <a:pPr marL="685800" lvl="2">
              <a:lnSpc>
                <a:spcPct val="70000"/>
              </a:lnSpc>
              <a:spcBef>
                <a:spcPts val="1000"/>
              </a:spcBef>
            </a:pPr>
            <a:r>
              <a:rPr lang="en-GB" sz="2200" dirty="0">
                <a:solidFill>
                  <a:srgbClr val="0070C0"/>
                </a:solidFill>
              </a:rPr>
              <a:t>Ideas shared to increase volunteering and not just in terms of shift work but other ways that people can support the library.</a:t>
            </a:r>
          </a:p>
          <a:p>
            <a:endParaRPr lang="en-GB" dirty="0"/>
          </a:p>
        </p:txBody>
      </p:sp>
    </p:spTree>
    <p:extLst>
      <p:ext uri="{BB962C8B-B14F-4D97-AF65-F5344CB8AC3E}">
        <p14:creationId xmlns:p14="http://schemas.microsoft.com/office/powerpoint/2010/main" val="2231019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29713-BCEA-94F4-3E59-FE693AA11C19}"/>
              </a:ext>
            </a:extLst>
          </p:cNvPr>
          <p:cNvSpPr>
            <a:spLocks noGrp="1"/>
          </p:cNvSpPr>
          <p:nvPr>
            <p:ph type="title"/>
          </p:nvPr>
        </p:nvSpPr>
        <p:spPr/>
        <p:txBody>
          <a:bodyPr/>
          <a:lstStyle/>
          <a:p>
            <a:r>
              <a:rPr lang="en-GB" dirty="0">
                <a:solidFill>
                  <a:srgbClr val="0070C0"/>
                </a:solidFill>
              </a:rPr>
              <a:t>Next steps</a:t>
            </a:r>
            <a:endParaRPr lang="en-GB" dirty="0"/>
          </a:p>
        </p:txBody>
      </p:sp>
      <p:sp>
        <p:nvSpPr>
          <p:cNvPr id="3" name="Content Placeholder 2">
            <a:extLst>
              <a:ext uri="{FF2B5EF4-FFF2-40B4-BE49-F238E27FC236}">
                <a16:creationId xmlns:a16="http://schemas.microsoft.com/office/drawing/2014/main" id="{A31F2F77-2661-69C1-E392-694522247731}"/>
              </a:ext>
            </a:extLst>
          </p:cNvPr>
          <p:cNvSpPr>
            <a:spLocks noGrp="1"/>
          </p:cNvSpPr>
          <p:nvPr>
            <p:ph idx="1"/>
          </p:nvPr>
        </p:nvSpPr>
        <p:spPr/>
        <p:txBody>
          <a:bodyPr>
            <a:normAutofit lnSpcReduction="10000"/>
          </a:bodyPr>
          <a:lstStyle/>
          <a:p>
            <a:pPr marL="0" lvl="2" indent="0">
              <a:buNone/>
            </a:pPr>
            <a:r>
              <a:rPr lang="en-GB" sz="2600" dirty="0">
                <a:solidFill>
                  <a:srgbClr val="0070C0"/>
                </a:solidFill>
              </a:rPr>
              <a:t>March-April:</a:t>
            </a:r>
          </a:p>
          <a:p>
            <a:pPr marL="271463" lvl="2" indent="-271463"/>
            <a:r>
              <a:rPr lang="en-GB" sz="2600" dirty="0">
                <a:solidFill>
                  <a:srgbClr val="0070C0"/>
                </a:solidFill>
              </a:rPr>
              <a:t>Board to review suggested refinements to vision, mission and strategic priorities to finalise and share update with volunteers and patrons </a:t>
            </a:r>
            <a:r>
              <a:rPr lang="en-GB" sz="2600">
                <a:solidFill>
                  <a:srgbClr val="0070C0"/>
                </a:solidFill>
              </a:rPr>
              <a:t>via newsletters/website</a:t>
            </a:r>
            <a:endParaRPr lang="en-GB" sz="2600" dirty="0">
              <a:solidFill>
                <a:srgbClr val="0070C0"/>
              </a:solidFill>
            </a:endParaRPr>
          </a:p>
          <a:p>
            <a:pPr marL="271463" lvl="2" indent="-271463"/>
            <a:r>
              <a:rPr lang="en-GB" sz="2600" dirty="0">
                <a:solidFill>
                  <a:srgbClr val="0070C0"/>
                </a:solidFill>
              </a:rPr>
              <a:t>Board to review feedback from workshop of 28 February to draft strategic plan and business plan showing the key workstreams, goals and owners</a:t>
            </a:r>
          </a:p>
          <a:p>
            <a:pPr marL="0" lvl="2" indent="0">
              <a:buNone/>
            </a:pPr>
            <a:endParaRPr lang="en-GB" sz="2600" dirty="0">
              <a:solidFill>
                <a:srgbClr val="0070C0"/>
              </a:solidFill>
            </a:endParaRPr>
          </a:p>
          <a:p>
            <a:pPr marL="0" lvl="2" indent="0">
              <a:buNone/>
            </a:pPr>
            <a:r>
              <a:rPr lang="en-GB" sz="2600" dirty="0">
                <a:solidFill>
                  <a:srgbClr val="0070C0"/>
                </a:solidFill>
              </a:rPr>
              <a:t>May:</a:t>
            </a:r>
          </a:p>
          <a:p>
            <a:pPr marL="271463" lvl="2" indent="-271463"/>
            <a:r>
              <a:rPr lang="en-GB" sz="2600" dirty="0">
                <a:solidFill>
                  <a:srgbClr val="0070C0"/>
                </a:solidFill>
              </a:rPr>
              <a:t>Board to share business plan via workshop/volunteer forum [exact date to be decided]</a:t>
            </a:r>
          </a:p>
          <a:p>
            <a:pPr marL="271463" lvl="2" indent="-271463"/>
            <a:r>
              <a:rPr lang="en-GB" sz="2600" dirty="0">
                <a:solidFill>
                  <a:srgbClr val="0070C0"/>
                </a:solidFill>
              </a:rPr>
              <a:t>Board to finalise business plan at May 20 Board of Trustees meeting</a:t>
            </a:r>
          </a:p>
        </p:txBody>
      </p:sp>
    </p:spTree>
    <p:extLst>
      <p:ext uri="{BB962C8B-B14F-4D97-AF65-F5344CB8AC3E}">
        <p14:creationId xmlns:p14="http://schemas.microsoft.com/office/powerpoint/2010/main" val="132704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A832-4E91-65FA-DA4E-3173CA20C57E}"/>
              </a:ext>
            </a:extLst>
          </p:cNvPr>
          <p:cNvSpPr>
            <a:spLocks noGrp="1"/>
          </p:cNvSpPr>
          <p:nvPr>
            <p:ph type="title"/>
          </p:nvPr>
        </p:nvSpPr>
        <p:spPr>
          <a:xfrm>
            <a:off x="491359" y="239001"/>
            <a:ext cx="10515600" cy="1325563"/>
          </a:xfrm>
        </p:spPr>
        <p:txBody>
          <a:bodyPr/>
          <a:lstStyle/>
          <a:p>
            <a:r>
              <a:rPr lang="en-GB" dirty="0">
                <a:solidFill>
                  <a:srgbClr val="0070C0"/>
                </a:solidFill>
              </a:rPr>
              <a:t>Agenda for today </a:t>
            </a:r>
            <a:endParaRPr lang="en-GB" dirty="0"/>
          </a:p>
        </p:txBody>
      </p:sp>
      <p:graphicFrame>
        <p:nvGraphicFramePr>
          <p:cNvPr id="6" name="Table 5">
            <a:extLst>
              <a:ext uri="{FF2B5EF4-FFF2-40B4-BE49-F238E27FC236}">
                <a16:creationId xmlns:a16="http://schemas.microsoft.com/office/drawing/2014/main" id="{EC7648F9-9247-06A5-530E-FCE14ADF5E42}"/>
              </a:ext>
            </a:extLst>
          </p:cNvPr>
          <p:cNvGraphicFramePr>
            <a:graphicFrameLocks noGrp="1"/>
          </p:cNvGraphicFramePr>
          <p:nvPr>
            <p:extLst>
              <p:ext uri="{D42A27DB-BD31-4B8C-83A1-F6EECF244321}">
                <p14:modId xmlns:p14="http://schemas.microsoft.com/office/powerpoint/2010/main" val="2608450980"/>
              </p:ext>
            </p:extLst>
          </p:nvPr>
        </p:nvGraphicFramePr>
        <p:xfrm>
          <a:off x="360947" y="1690688"/>
          <a:ext cx="10992853" cy="4005137"/>
        </p:xfrm>
        <a:graphic>
          <a:graphicData uri="http://schemas.openxmlformats.org/drawingml/2006/table">
            <a:tbl>
              <a:tblPr firstRow="1" bandRow="1">
                <a:tableStyleId>{5C22544A-7EE6-4342-B048-85BDC9FD1C3A}</a:tableStyleId>
              </a:tblPr>
              <a:tblGrid>
                <a:gridCol w="4778750">
                  <a:extLst>
                    <a:ext uri="{9D8B030D-6E8A-4147-A177-3AD203B41FA5}">
                      <a16:colId xmlns:a16="http://schemas.microsoft.com/office/drawing/2014/main" val="1901517395"/>
                    </a:ext>
                  </a:extLst>
                </a:gridCol>
                <a:gridCol w="1694755">
                  <a:extLst>
                    <a:ext uri="{9D8B030D-6E8A-4147-A177-3AD203B41FA5}">
                      <a16:colId xmlns:a16="http://schemas.microsoft.com/office/drawing/2014/main" val="3454698290"/>
                    </a:ext>
                  </a:extLst>
                </a:gridCol>
                <a:gridCol w="4519348">
                  <a:extLst>
                    <a:ext uri="{9D8B030D-6E8A-4147-A177-3AD203B41FA5}">
                      <a16:colId xmlns:a16="http://schemas.microsoft.com/office/drawing/2014/main" val="2224011182"/>
                    </a:ext>
                  </a:extLst>
                </a:gridCol>
              </a:tblGrid>
              <a:tr h="370840">
                <a:tc>
                  <a:txBody>
                    <a:bodyPr/>
                    <a:lstStyle/>
                    <a:p>
                      <a:pPr>
                        <a:lnSpc>
                          <a:spcPct val="115000"/>
                        </a:lnSpc>
                        <a:spcAft>
                          <a:spcPts val="800"/>
                        </a:spcAft>
                        <a:buNone/>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Topic</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0" marR="0" marT="0" marB="0"/>
                </a:tc>
                <a:tc>
                  <a:txBody>
                    <a:bodyPr/>
                    <a:lstStyle/>
                    <a:p>
                      <a:pPr>
                        <a:lnSpc>
                          <a:spcPct val="115000"/>
                        </a:lnSpc>
                        <a:spcAft>
                          <a:spcPts val="800"/>
                        </a:spcAft>
                        <a:buNone/>
                      </a:pPr>
                      <a:r>
                        <a:rPr lang="en-GB" sz="1200" b="1" kern="100">
                          <a:effectLst/>
                          <a:latin typeface="Aptos" panose="020B0004020202020204" pitchFamily="34" charset="0"/>
                          <a:ea typeface="Aptos" panose="020B0004020202020204" pitchFamily="34" charset="0"/>
                          <a:cs typeface="Times New Roman" panose="02020603050405020304" pitchFamily="18" charset="0"/>
                        </a:rPr>
                        <a:t>Time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15000"/>
                        </a:lnSpc>
                        <a:spcAft>
                          <a:spcPts val="800"/>
                        </a:spcAft>
                        <a:buNone/>
                      </a:pPr>
                      <a:r>
                        <a:rPr lang="en-GB" sz="1200" b="1" kern="100">
                          <a:effectLst/>
                          <a:latin typeface="Aptos" panose="020B0004020202020204" pitchFamily="34" charset="0"/>
                          <a:ea typeface="Aptos" panose="020B0004020202020204" pitchFamily="34" charset="0"/>
                          <a:cs typeface="Times New Roman" panose="02020603050405020304" pitchFamily="18" charset="0"/>
                        </a:rPr>
                        <a:t>Lead</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46870012"/>
                  </a:ext>
                </a:extLst>
              </a:tr>
              <a:tr h="370840">
                <a:tc>
                  <a:txBody>
                    <a:bodyPr/>
                    <a:lstStyle/>
                    <a:p>
                      <a:pPr>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Welcome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15000"/>
                        </a:lnSpc>
                        <a:spcAft>
                          <a:spcPts val="800"/>
                        </a:spcAft>
                        <a:buNone/>
                      </a:pPr>
                      <a:r>
                        <a:rPr lang="en-GB" sz="1800" b="0" kern="100" dirty="0">
                          <a:effectLst/>
                          <a:latin typeface="Aptos" panose="020B0004020202020204" pitchFamily="34" charset="0"/>
                          <a:ea typeface="Aptos" panose="020B0004020202020204" pitchFamily="34" charset="0"/>
                          <a:cs typeface="Times New Roman" panose="02020603050405020304" pitchFamily="18" charset="0"/>
                        </a:rPr>
                        <a:t>5 min </a:t>
                      </a:r>
                    </a:p>
                  </a:txBody>
                  <a:tcPr marL="0" marR="0" marT="0" marB="0"/>
                </a:tc>
                <a:tc>
                  <a:txBody>
                    <a:bodyPr/>
                    <a:lstStyle/>
                    <a:p>
                      <a:pPr>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Charlie </a:t>
                      </a:r>
                    </a:p>
                  </a:txBody>
                  <a:tcPr marL="0" marR="0" marT="0" marB="0"/>
                </a:tc>
                <a:extLst>
                  <a:ext uri="{0D108BD9-81ED-4DB2-BD59-A6C34878D82A}">
                    <a16:rowId xmlns:a16="http://schemas.microsoft.com/office/drawing/2014/main" val="2816316060"/>
                  </a:ext>
                </a:extLst>
              </a:tr>
              <a:tr h="370840">
                <a:tc>
                  <a:txBody>
                    <a:bodyPr/>
                    <a:lstStyle/>
                    <a:p>
                      <a:pPr>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Overview </a:t>
                      </a:r>
                      <a:r>
                        <a:rPr lang="en-GB" sz="1800" b="0" kern="100" dirty="0">
                          <a:effectLst/>
                          <a:latin typeface="Aptos" panose="020B0004020202020204" pitchFamily="34" charset="0"/>
                          <a:ea typeface="Aptos" panose="020B0004020202020204" pitchFamily="34" charset="0"/>
                          <a:cs typeface="Times New Roman" panose="02020603050405020304" pitchFamily="18" charset="0"/>
                        </a:rPr>
                        <a:t>of what we’ll cover</a:t>
                      </a:r>
                    </a:p>
                  </a:txBody>
                  <a:tcPr marL="0" marR="0" marT="0" marB="0"/>
                </a:tc>
                <a:tc>
                  <a:txBody>
                    <a:bodyPr/>
                    <a:lstStyle/>
                    <a:p>
                      <a:pPr>
                        <a:lnSpc>
                          <a:spcPct val="115000"/>
                        </a:lnSpc>
                        <a:spcAft>
                          <a:spcPts val="800"/>
                        </a:spcAft>
                        <a:buNone/>
                      </a:pPr>
                      <a:r>
                        <a:rPr lang="en-GB" sz="1800" b="0" kern="100">
                          <a:effectLst/>
                          <a:latin typeface="Aptos" panose="020B0004020202020204" pitchFamily="34" charset="0"/>
                          <a:ea typeface="Aptos" panose="020B0004020202020204" pitchFamily="34" charset="0"/>
                          <a:cs typeface="Times New Roman" panose="02020603050405020304" pitchFamily="18" charset="0"/>
                        </a:rPr>
                        <a:t>5 mins </a:t>
                      </a:r>
                    </a:p>
                  </a:txBody>
                  <a:tcPr marL="0" marR="0" marT="0" marB="0"/>
                </a:tc>
                <a:tc>
                  <a:txBody>
                    <a:bodyPr/>
                    <a:lstStyle/>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Sian </a:t>
                      </a:r>
                    </a:p>
                  </a:txBody>
                  <a:tcPr marL="0" marR="0" marT="0" marB="0"/>
                </a:tc>
                <a:extLst>
                  <a:ext uri="{0D108BD9-81ED-4DB2-BD59-A6C34878D82A}">
                    <a16:rowId xmlns:a16="http://schemas.microsoft.com/office/drawing/2014/main" val="941200798"/>
                  </a:ext>
                </a:extLst>
              </a:tr>
              <a:tr h="370840">
                <a:tc>
                  <a:txBody>
                    <a:bodyPr/>
                    <a:lstStyle/>
                    <a:p>
                      <a:pPr>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Reminder of context: </a:t>
                      </a:r>
                      <a:r>
                        <a:rPr lang="en-GB" sz="1800" b="0" kern="100" dirty="0">
                          <a:effectLst/>
                          <a:latin typeface="Aptos" panose="020B0004020202020204" pitchFamily="34" charset="0"/>
                          <a:ea typeface="Aptos" panose="020B0004020202020204" pitchFamily="34" charset="0"/>
                          <a:cs typeface="Times New Roman" panose="02020603050405020304" pitchFamily="18" charset="0"/>
                        </a:rPr>
                        <a:t>2025 survey findings and actions  </a:t>
                      </a:r>
                    </a:p>
                  </a:txBody>
                  <a:tcPr marL="0" marR="0" marT="0" marB="0"/>
                </a:tc>
                <a:tc>
                  <a:txBody>
                    <a:bodyPr/>
                    <a:lstStyle/>
                    <a:p>
                      <a:pPr>
                        <a:lnSpc>
                          <a:spcPct val="115000"/>
                        </a:lnSpc>
                        <a:spcAft>
                          <a:spcPts val="800"/>
                        </a:spcAft>
                        <a:buNone/>
                      </a:pPr>
                      <a:r>
                        <a:rPr lang="en-GB" sz="1800" b="0" kern="100" dirty="0">
                          <a:effectLst/>
                          <a:latin typeface="Aptos" panose="020B0004020202020204" pitchFamily="34" charset="0"/>
                          <a:ea typeface="Aptos" panose="020B0004020202020204" pitchFamily="34" charset="0"/>
                          <a:cs typeface="Times New Roman" panose="02020603050405020304" pitchFamily="18" charset="0"/>
                        </a:rPr>
                        <a:t>15 mins</a:t>
                      </a:r>
                    </a:p>
                  </a:txBody>
                  <a:tcPr marL="0" marR="0" marT="0" marB="0"/>
                </a:tc>
                <a:tc>
                  <a:txBody>
                    <a:bodyPr/>
                    <a:lstStyle/>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Siân</a:t>
                      </a:r>
                    </a:p>
                    <a:p>
                      <a:pPr>
                        <a:lnSpc>
                          <a:spcPct val="115000"/>
                        </a:lnSpc>
                        <a:spcAft>
                          <a:spcPts val="800"/>
                        </a:spcAft>
                        <a:buNone/>
                      </a:pPr>
                      <a:r>
                        <a:rPr lang="en-GB" sz="1800" kern="100">
                          <a:effectLst/>
                          <a:latin typeface="Aptos" panose="020B0004020202020204" pitchFamily="34" charset="0"/>
                          <a:ea typeface="Aptos" panose="020B0004020202020204" pitchFamily="34" charset="0"/>
                          <a:cs typeface="Times New Roman" panose="02020603050405020304" pitchFamily="18" charset="0"/>
                        </a:rPr>
                        <a:t> </a:t>
                      </a:r>
                    </a:p>
                  </a:txBody>
                  <a:tcPr marL="0" marR="0" marT="0" marB="0"/>
                </a:tc>
                <a:extLst>
                  <a:ext uri="{0D108BD9-81ED-4DB2-BD59-A6C34878D82A}">
                    <a16:rowId xmlns:a16="http://schemas.microsoft.com/office/drawing/2014/main" val="4025959590"/>
                  </a:ext>
                </a:extLst>
              </a:tr>
              <a:tr h="370840">
                <a:tc>
                  <a:txBody>
                    <a:bodyPr/>
                    <a:lstStyle/>
                    <a:p>
                      <a:pPr>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FKRL vision for the future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15000"/>
                        </a:lnSpc>
                        <a:spcAft>
                          <a:spcPts val="800"/>
                        </a:spcAft>
                        <a:buNone/>
                      </a:pPr>
                      <a:r>
                        <a:rPr lang="en-GB" sz="1800" b="0" kern="100" dirty="0">
                          <a:effectLst/>
                          <a:latin typeface="Aptos" panose="020B0004020202020204" pitchFamily="34" charset="0"/>
                          <a:ea typeface="Aptos" panose="020B0004020202020204" pitchFamily="34" charset="0"/>
                          <a:cs typeface="Times New Roman" panose="02020603050405020304" pitchFamily="18" charset="0"/>
                        </a:rPr>
                        <a:t>15-20 mins</a:t>
                      </a:r>
                    </a:p>
                  </a:txBody>
                  <a:tcPr marL="0" marR="0" marT="0" marB="0"/>
                </a:tc>
                <a:tc>
                  <a:txBody>
                    <a:bodyPr/>
                    <a:lstStyle/>
                    <a:p>
                      <a:pPr>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Siân </a:t>
                      </a:r>
                    </a:p>
                  </a:txBody>
                  <a:tcPr marL="0" marR="0" marT="0" marB="0"/>
                </a:tc>
                <a:extLst>
                  <a:ext uri="{0D108BD9-81ED-4DB2-BD59-A6C34878D82A}">
                    <a16:rowId xmlns:a16="http://schemas.microsoft.com/office/drawing/2014/main" val="3520613287"/>
                  </a:ext>
                </a:extLst>
              </a:tr>
              <a:tr h="370840">
                <a:tc>
                  <a:txBody>
                    <a:bodyPr/>
                    <a:lstStyle/>
                    <a:p>
                      <a:pPr>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Volunteer and patron reflections </a:t>
                      </a:r>
                      <a:r>
                        <a:rPr lang="en-GB" sz="1800" b="0" kern="100" dirty="0">
                          <a:effectLst/>
                          <a:latin typeface="Aptos" panose="020B0004020202020204" pitchFamily="34" charset="0"/>
                          <a:ea typeface="Aptos" panose="020B0004020202020204" pitchFamily="34" charset="0"/>
                          <a:cs typeface="Times New Roman" panose="02020603050405020304" pitchFamily="18" charset="0"/>
                        </a:rPr>
                        <a:t>about the vision, mission and strategy </a:t>
                      </a:r>
                    </a:p>
                  </a:txBody>
                  <a:tcPr marL="0" marR="0" marT="0" marB="0"/>
                </a:tc>
                <a:tc>
                  <a:txBody>
                    <a:bodyPr/>
                    <a:lstStyle/>
                    <a:p>
                      <a:pPr>
                        <a:lnSpc>
                          <a:spcPct val="115000"/>
                        </a:lnSpc>
                        <a:spcAft>
                          <a:spcPts val="800"/>
                        </a:spcAft>
                        <a:buNone/>
                      </a:pPr>
                      <a:r>
                        <a:rPr lang="en-GB" sz="1800" b="0" kern="100" dirty="0">
                          <a:effectLst/>
                          <a:latin typeface="Aptos" panose="020B0004020202020204" pitchFamily="34" charset="0"/>
                          <a:ea typeface="Aptos" panose="020B0004020202020204" pitchFamily="34" charset="0"/>
                          <a:cs typeface="Times New Roman" panose="02020603050405020304" pitchFamily="18" charset="0"/>
                        </a:rPr>
                        <a:t>15 minutes per station </a:t>
                      </a:r>
                    </a:p>
                  </a:txBody>
                  <a:tcPr marL="0" marR="0" marT="0" marB="0"/>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10-minute break after first rotation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78959909"/>
                  </a:ext>
                </a:extLst>
              </a:tr>
              <a:tr h="370840">
                <a:tc>
                  <a:txBody>
                    <a:bodyPr/>
                    <a:lstStyle/>
                    <a:p>
                      <a:pPr>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Share back</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15000"/>
                        </a:lnSpc>
                        <a:spcAft>
                          <a:spcPts val="800"/>
                        </a:spcAft>
                        <a:buNone/>
                      </a:pPr>
                      <a:r>
                        <a:rPr lang="en-GB" sz="1800" b="0" kern="100" dirty="0">
                          <a:effectLst/>
                          <a:latin typeface="Aptos" panose="020B0004020202020204" pitchFamily="34" charset="0"/>
                          <a:ea typeface="Aptos" panose="020B0004020202020204" pitchFamily="34" charset="0"/>
                          <a:cs typeface="Times New Roman" panose="02020603050405020304" pitchFamily="18" charset="0"/>
                        </a:rPr>
                        <a:t>5 mins each</a:t>
                      </a:r>
                    </a:p>
                  </a:txBody>
                  <a:tcPr marL="0" marR="0" marT="0" marB="0"/>
                </a:tc>
                <a:tc>
                  <a:txBody>
                    <a:bodyPr/>
                    <a:lstStyle/>
                    <a:p>
                      <a:pPr>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0" marR="0" marT="0" marB="0"/>
                </a:tc>
                <a:extLst>
                  <a:ext uri="{0D108BD9-81ED-4DB2-BD59-A6C34878D82A}">
                    <a16:rowId xmlns:a16="http://schemas.microsoft.com/office/drawing/2014/main" val="3012169456"/>
                  </a:ext>
                </a:extLst>
              </a:tr>
              <a:tr h="370840">
                <a:tc>
                  <a:txBody>
                    <a:bodyPr/>
                    <a:lstStyle/>
                    <a:p>
                      <a:pPr>
                        <a:lnSpc>
                          <a:spcPct val="115000"/>
                        </a:lnSpc>
                        <a:spcAft>
                          <a:spcPts val="800"/>
                        </a:spcAft>
                        <a:buNone/>
                      </a:pPr>
                      <a:r>
                        <a:rPr lang="en-GB" sz="1800" b="1" kern="100">
                          <a:effectLst/>
                          <a:latin typeface="Aptos" panose="020B0004020202020204" pitchFamily="34" charset="0"/>
                          <a:ea typeface="Aptos" panose="020B0004020202020204" pitchFamily="34" charset="0"/>
                          <a:cs typeface="Times New Roman" panose="02020603050405020304" pitchFamily="18" charset="0"/>
                        </a:rPr>
                        <a:t>Next steps and close</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nSpc>
                          <a:spcPct val="115000"/>
                        </a:lnSpc>
                        <a:spcAft>
                          <a:spcPts val="800"/>
                        </a:spcAft>
                        <a:buNone/>
                      </a:pPr>
                      <a:r>
                        <a:rPr lang="en-GB" sz="1800" b="0" kern="100" dirty="0">
                          <a:effectLst/>
                          <a:latin typeface="Aptos" panose="020B0004020202020204" pitchFamily="34" charset="0"/>
                          <a:ea typeface="Aptos" panose="020B0004020202020204" pitchFamily="34" charset="0"/>
                          <a:cs typeface="Times New Roman" panose="02020603050405020304" pitchFamily="18" charset="0"/>
                        </a:rPr>
                        <a:t>10 mins</a:t>
                      </a:r>
                    </a:p>
                  </a:txBody>
                  <a:tcPr marL="0" marR="0" marT="0" marB="0"/>
                </a:tc>
                <a:tc>
                  <a:txBody>
                    <a:bodyPr/>
                    <a:lstStyle/>
                    <a:p>
                      <a:pPr>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Charlie and Siân</a:t>
                      </a:r>
                    </a:p>
                    <a:p>
                      <a:pPr>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0" marR="0" marT="0" marB="0"/>
                </a:tc>
                <a:extLst>
                  <a:ext uri="{0D108BD9-81ED-4DB2-BD59-A6C34878D82A}">
                    <a16:rowId xmlns:a16="http://schemas.microsoft.com/office/drawing/2014/main" val="4285788285"/>
                  </a:ext>
                </a:extLst>
              </a:tr>
            </a:tbl>
          </a:graphicData>
        </a:graphic>
      </p:graphicFrame>
    </p:spTree>
    <p:extLst>
      <p:ext uri="{BB962C8B-B14F-4D97-AF65-F5344CB8AC3E}">
        <p14:creationId xmlns:p14="http://schemas.microsoft.com/office/powerpoint/2010/main" val="9323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EDCB-DBBD-9788-ADE4-021A922ABB38}"/>
              </a:ext>
            </a:extLst>
          </p:cNvPr>
          <p:cNvSpPr>
            <a:spLocks noGrp="1"/>
          </p:cNvSpPr>
          <p:nvPr>
            <p:ph type="title"/>
          </p:nvPr>
        </p:nvSpPr>
        <p:spPr/>
        <p:txBody>
          <a:bodyPr/>
          <a:lstStyle/>
          <a:p>
            <a:r>
              <a:rPr lang="en-GB" dirty="0">
                <a:solidFill>
                  <a:srgbClr val="0070C0"/>
                </a:solidFill>
              </a:rPr>
              <a:t>Agreed FKLR vision statement </a:t>
            </a:r>
          </a:p>
        </p:txBody>
      </p:sp>
      <p:sp>
        <p:nvSpPr>
          <p:cNvPr id="4" name="TextBox 3">
            <a:extLst>
              <a:ext uri="{FF2B5EF4-FFF2-40B4-BE49-F238E27FC236}">
                <a16:creationId xmlns:a16="http://schemas.microsoft.com/office/drawing/2014/main" id="{AAFC46B0-841E-4CBA-EF3E-C7A4DC00BF3A}"/>
              </a:ext>
            </a:extLst>
          </p:cNvPr>
          <p:cNvSpPr txBox="1"/>
          <p:nvPr/>
        </p:nvSpPr>
        <p:spPr>
          <a:xfrm>
            <a:off x="936054" y="2324458"/>
            <a:ext cx="9612630" cy="1938992"/>
          </a:xfrm>
          <a:prstGeom prst="rect">
            <a:avLst/>
          </a:prstGeom>
          <a:noFill/>
          <a:ln>
            <a:solidFill>
              <a:schemeClr val="tx2">
                <a:lumMod val="50000"/>
                <a:lumOff val="50000"/>
              </a:schemeClr>
            </a:solidFill>
          </a:ln>
        </p:spPr>
        <p:txBody>
          <a:bodyPr wrap="square" rtlCol="0">
            <a:spAutoFit/>
          </a:bodyPr>
          <a:lstStyle>
            <a:defPPr>
              <a:defRPr lang="en-US"/>
            </a:defPPr>
            <a:lvl1pPr algn="ctr">
              <a:defRPr>
                <a:solidFill>
                  <a:schemeClr val="tx2">
                    <a:lumMod val="50000"/>
                    <a:lumOff val="50000"/>
                  </a:schemeClr>
                </a:solidFill>
              </a:defRPr>
            </a:lvl1pPr>
          </a:lstStyle>
          <a:p>
            <a:r>
              <a:rPr lang="en-GB" sz="4000" dirty="0"/>
              <a:t>The beating heart of your connected, creative community</a:t>
            </a:r>
          </a:p>
          <a:p>
            <a:r>
              <a:rPr lang="en-GB" sz="4000" i="1" dirty="0"/>
              <a:t>- Run by you</a:t>
            </a:r>
          </a:p>
        </p:txBody>
      </p:sp>
      <p:sp>
        <p:nvSpPr>
          <p:cNvPr id="3" name="TextBox 2">
            <a:extLst>
              <a:ext uri="{FF2B5EF4-FFF2-40B4-BE49-F238E27FC236}">
                <a16:creationId xmlns:a16="http://schemas.microsoft.com/office/drawing/2014/main" id="{6C04B722-7D28-9806-16C4-22A68B938D90}"/>
              </a:ext>
            </a:extLst>
          </p:cNvPr>
          <p:cNvSpPr txBox="1"/>
          <p:nvPr/>
        </p:nvSpPr>
        <p:spPr>
          <a:xfrm>
            <a:off x="347785" y="6593031"/>
            <a:ext cx="11715262" cy="215444"/>
          </a:xfrm>
          <a:prstGeom prst="rect">
            <a:avLst/>
          </a:prstGeom>
          <a:noFill/>
        </p:spPr>
        <p:txBody>
          <a:bodyPr wrap="square" rtlCol="0">
            <a:spAutoFit/>
          </a:bodyPr>
          <a:lstStyle/>
          <a:p>
            <a:r>
              <a:rPr lang="en-GB" sz="800" i="1" dirty="0"/>
              <a:t>Prepared for advisory purposes only. No responsibility or liability is accepted for decisions or actions taken based on this content.</a:t>
            </a:r>
            <a:endParaRPr lang="en-GB" i="1" dirty="0"/>
          </a:p>
        </p:txBody>
      </p:sp>
    </p:spTree>
    <p:extLst>
      <p:ext uri="{BB962C8B-B14F-4D97-AF65-F5344CB8AC3E}">
        <p14:creationId xmlns:p14="http://schemas.microsoft.com/office/powerpoint/2010/main" val="2193509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F1235-830C-9867-3471-41F2D1064788}"/>
              </a:ext>
            </a:extLst>
          </p:cNvPr>
          <p:cNvSpPr>
            <a:spLocks noGrp="1"/>
          </p:cNvSpPr>
          <p:nvPr>
            <p:ph type="title"/>
          </p:nvPr>
        </p:nvSpPr>
        <p:spPr>
          <a:xfrm>
            <a:off x="332874" y="268873"/>
            <a:ext cx="10515600" cy="1325563"/>
          </a:xfrm>
        </p:spPr>
        <p:txBody>
          <a:bodyPr>
            <a:normAutofit/>
          </a:bodyPr>
          <a:lstStyle/>
          <a:p>
            <a:r>
              <a:rPr lang="en-GB" dirty="0">
                <a:solidFill>
                  <a:srgbClr val="0070C0"/>
                </a:solidFill>
              </a:rPr>
              <a:t>Current mission aligns well with the proposed vision </a:t>
            </a:r>
          </a:p>
        </p:txBody>
      </p:sp>
      <p:sp>
        <p:nvSpPr>
          <p:cNvPr id="3" name="Content Placeholder 2">
            <a:extLst>
              <a:ext uri="{FF2B5EF4-FFF2-40B4-BE49-F238E27FC236}">
                <a16:creationId xmlns:a16="http://schemas.microsoft.com/office/drawing/2014/main" id="{D4408D7C-CF43-27AF-A8E9-0437D73F3E48}"/>
              </a:ext>
            </a:extLst>
          </p:cNvPr>
          <p:cNvSpPr>
            <a:spLocks noGrp="1"/>
          </p:cNvSpPr>
          <p:nvPr>
            <p:ph idx="1"/>
          </p:nvPr>
        </p:nvSpPr>
        <p:spPr>
          <a:xfrm>
            <a:off x="838200" y="2206625"/>
            <a:ext cx="10515600" cy="2736850"/>
          </a:xfrm>
        </p:spPr>
        <p:txBody>
          <a:bodyPr vert="horz" lIns="91440" tIns="45720" rIns="91440" bIns="45720" rtlCol="0" anchor="t">
            <a:normAutofit fontScale="77500" lnSpcReduction="20000"/>
          </a:bodyPr>
          <a:lstStyle/>
          <a:p>
            <a:pPr marL="0" indent="0">
              <a:buNone/>
            </a:pPr>
            <a:r>
              <a:rPr lang="en-GB" sz="3600" i="1" dirty="0">
                <a:solidFill>
                  <a:schemeClr val="accent1">
                    <a:lumMod val="60000"/>
                    <a:lumOff val="40000"/>
                  </a:schemeClr>
                </a:solidFill>
              </a:rPr>
              <a:t>Mission statement:</a:t>
            </a:r>
          </a:p>
          <a:p>
            <a:pPr marL="0" indent="0">
              <a:buNone/>
            </a:pPr>
            <a:endParaRPr lang="en-GB" sz="3600" i="1" dirty="0">
              <a:solidFill>
                <a:schemeClr val="accent1">
                  <a:lumMod val="60000"/>
                  <a:lumOff val="40000"/>
                </a:schemeClr>
              </a:solidFill>
            </a:endParaRPr>
          </a:p>
          <a:p>
            <a:pPr marL="0" indent="0">
              <a:buNone/>
            </a:pPr>
            <a:r>
              <a:rPr lang="en-GB" sz="4200" i="1" dirty="0">
                <a:solidFill>
                  <a:schemeClr val="accent1">
                    <a:lumMod val="60000"/>
                    <a:lumOff val="40000"/>
                  </a:schemeClr>
                </a:solidFill>
              </a:rPr>
              <a:t>To maintain an innovative exciting library and public space at the heart of our neighbourhood that is free and welcoming to all, offering a range of services for both adults and children to further literacy, the arts and community cohesion</a:t>
            </a:r>
            <a:r>
              <a:rPr lang="en-GB" sz="3600" i="1" dirty="0">
                <a:solidFill>
                  <a:schemeClr val="accent1">
                    <a:lumMod val="60000"/>
                    <a:lumOff val="40000"/>
                  </a:schemeClr>
                </a:solidFill>
              </a:rPr>
              <a:t>.</a:t>
            </a:r>
            <a:endParaRPr lang="en-GB" i="1" dirty="0">
              <a:solidFill>
                <a:schemeClr val="accent1">
                  <a:lumMod val="60000"/>
                  <a:lumOff val="40000"/>
                </a:schemeClr>
              </a:solidFill>
            </a:endParaRPr>
          </a:p>
        </p:txBody>
      </p:sp>
      <p:sp>
        <p:nvSpPr>
          <p:cNvPr id="4" name="TextBox 3">
            <a:extLst>
              <a:ext uri="{FF2B5EF4-FFF2-40B4-BE49-F238E27FC236}">
                <a16:creationId xmlns:a16="http://schemas.microsoft.com/office/drawing/2014/main" id="{D15887BC-0533-D9A0-73A6-D297AE733A9D}"/>
              </a:ext>
            </a:extLst>
          </p:cNvPr>
          <p:cNvSpPr txBox="1"/>
          <p:nvPr/>
        </p:nvSpPr>
        <p:spPr>
          <a:xfrm>
            <a:off x="347785" y="6593031"/>
            <a:ext cx="11715262" cy="215444"/>
          </a:xfrm>
          <a:prstGeom prst="rect">
            <a:avLst/>
          </a:prstGeom>
          <a:noFill/>
        </p:spPr>
        <p:txBody>
          <a:bodyPr wrap="square" rtlCol="0">
            <a:spAutoFit/>
          </a:bodyPr>
          <a:lstStyle/>
          <a:p>
            <a:r>
              <a:rPr lang="en-GB" sz="800" i="1" dirty="0"/>
              <a:t>Prepared for advisory purposes only. No responsibility or liability is accepted for decisions or actions taken based on this content.</a:t>
            </a:r>
            <a:endParaRPr lang="en-GB" i="1" dirty="0"/>
          </a:p>
        </p:txBody>
      </p:sp>
    </p:spTree>
    <p:extLst>
      <p:ext uri="{BB962C8B-B14F-4D97-AF65-F5344CB8AC3E}">
        <p14:creationId xmlns:p14="http://schemas.microsoft.com/office/powerpoint/2010/main" val="124786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CCFB7-1FA6-61A4-DF65-D2BAA938A896}"/>
              </a:ext>
            </a:extLst>
          </p:cNvPr>
          <p:cNvSpPr>
            <a:spLocks noGrp="1"/>
          </p:cNvSpPr>
          <p:nvPr>
            <p:ph type="title"/>
          </p:nvPr>
        </p:nvSpPr>
        <p:spPr>
          <a:xfrm>
            <a:off x="838200" y="365125"/>
            <a:ext cx="10515600" cy="1325563"/>
          </a:xfrm>
        </p:spPr>
        <p:txBody>
          <a:bodyPr>
            <a:normAutofit/>
          </a:bodyPr>
          <a:lstStyle/>
          <a:p>
            <a:r>
              <a:rPr lang="en-GB" dirty="0">
                <a:solidFill>
                  <a:srgbClr val="0070C0"/>
                </a:solidFill>
              </a:rPr>
              <a:t>Strategy</a:t>
            </a:r>
          </a:p>
        </p:txBody>
      </p:sp>
      <p:sp>
        <p:nvSpPr>
          <p:cNvPr id="3" name="Content Placeholder 2">
            <a:extLst>
              <a:ext uri="{FF2B5EF4-FFF2-40B4-BE49-F238E27FC236}">
                <a16:creationId xmlns:a16="http://schemas.microsoft.com/office/drawing/2014/main" id="{C4CCFCB2-5581-8513-E94A-3807DDD88FFA}"/>
              </a:ext>
            </a:extLst>
          </p:cNvPr>
          <p:cNvSpPr>
            <a:spLocks noGrp="1"/>
          </p:cNvSpPr>
          <p:nvPr>
            <p:ph idx="1"/>
          </p:nvPr>
        </p:nvSpPr>
        <p:spPr>
          <a:xfrm>
            <a:off x="704850" y="1690688"/>
            <a:ext cx="10982325" cy="3852862"/>
          </a:xfrm>
        </p:spPr>
        <p:txBody>
          <a:bodyPr>
            <a:normAutofit/>
          </a:bodyPr>
          <a:lstStyle/>
          <a:p>
            <a:pPr marL="0" indent="0">
              <a:buNone/>
            </a:pPr>
            <a:r>
              <a:rPr lang="en-GB" dirty="0">
                <a:solidFill>
                  <a:srgbClr val="0070C0"/>
                </a:solidFill>
              </a:rPr>
              <a:t>Trustees agreed that the FKRL four core aims provide strategic direction in line with the vision:</a:t>
            </a:r>
          </a:p>
          <a:p>
            <a:pPr marL="0" indent="0">
              <a:buNone/>
            </a:pPr>
            <a:r>
              <a:rPr lang="en-GB" dirty="0">
                <a:solidFill>
                  <a:srgbClr val="0070C0"/>
                </a:solidFill>
              </a:rPr>
              <a:t> </a:t>
            </a:r>
          </a:p>
          <a:p>
            <a:pPr marL="0" indent="0">
              <a:buNone/>
            </a:pPr>
            <a:r>
              <a:rPr lang="en-GB" i="1" dirty="0">
                <a:solidFill>
                  <a:srgbClr val="0070C0"/>
                </a:solidFill>
              </a:rPr>
              <a:t>1. To promote literacy and lifelong learning</a:t>
            </a:r>
          </a:p>
          <a:p>
            <a:pPr marL="0" indent="0">
              <a:buNone/>
            </a:pPr>
            <a:r>
              <a:rPr lang="en-GB" i="1" dirty="0">
                <a:solidFill>
                  <a:srgbClr val="0070C0"/>
                </a:solidFill>
              </a:rPr>
              <a:t>2. To provide free access to information</a:t>
            </a:r>
          </a:p>
          <a:p>
            <a:pPr marL="0" indent="0">
              <a:buNone/>
            </a:pPr>
            <a:r>
              <a:rPr lang="en-GB" i="1" dirty="0">
                <a:solidFill>
                  <a:srgbClr val="0070C0"/>
                </a:solidFill>
              </a:rPr>
              <a:t>3. To support community health and well-being</a:t>
            </a:r>
          </a:p>
          <a:p>
            <a:pPr marL="0" indent="0">
              <a:buNone/>
            </a:pPr>
            <a:r>
              <a:rPr lang="en-GB" i="1" dirty="0">
                <a:solidFill>
                  <a:srgbClr val="0070C0"/>
                </a:solidFill>
              </a:rPr>
              <a:t>4. To encourage engagement, creativity and the realisation of potential</a:t>
            </a:r>
            <a:endParaRPr lang="en-GB" dirty="0"/>
          </a:p>
        </p:txBody>
      </p:sp>
      <p:sp>
        <p:nvSpPr>
          <p:cNvPr id="4" name="TextBox 3">
            <a:extLst>
              <a:ext uri="{FF2B5EF4-FFF2-40B4-BE49-F238E27FC236}">
                <a16:creationId xmlns:a16="http://schemas.microsoft.com/office/drawing/2014/main" id="{EB8796A7-395E-B832-74F2-5F79F8A1EC5F}"/>
              </a:ext>
            </a:extLst>
          </p:cNvPr>
          <p:cNvSpPr txBox="1"/>
          <p:nvPr/>
        </p:nvSpPr>
        <p:spPr>
          <a:xfrm>
            <a:off x="347785" y="6593031"/>
            <a:ext cx="11715262" cy="215444"/>
          </a:xfrm>
          <a:prstGeom prst="rect">
            <a:avLst/>
          </a:prstGeom>
          <a:noFill/>
        </p:spPr>
        <p:txBody>
          <a:bodyPr wrap="square" rtlCol="0">
            <a:spAutoFit/>
          </a:bodyPr>
          <a:lstStyle/>
          <a:p>
            <a:r>
              <a:rPr lang="en-GB" sz="800" i="1" dirty="0"/>
              <a:t>Prepared for advisory purposes only. No responsibility or liability is accepted for decisions or actions taken based on this content.</a:t>
            </a:r>
            <a:endParaRPr lang="en-GB" i="1" dirty="0"/>
          </a:p>
        </p:txBody>
      </p:sp>
    </p:spTree>
    <p:extLst>
      <p:ext uri="{BB962C8B-B14F-4D97-AF65-F5344CB8AC3E}">
        <p14:creationId xmlns:p14="http://schemas.microsoft.com/office/powerpoint/2010/main" val="3219102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C627-B937-D0DD-D19F-AFC2C97C4F1F}"/>
              </a:ext>
            </a:extLst>
          </p:cNvPr>
          <p:cNvSpPr>
            <a:spLocks noGrp="1"/>
          </p:cNvSpPr>
          <p:nvPr>
            <p:ph type="title"/>
          </p:nvPr>
        </p:nvSpPr>
        <p:spPr/>
        <p:txBody>
          <a:bodyPr>
            <a:normAutofit/>
          </a:bodyPr>
          <a:lstStyle/>
          <a:p>
            <a:r>
              <a:rPr lang="en-GB" dirty="0">
                <a:solidFill>
                  <a:srgbClr val="0070C0"/>
                </a:solidFill>
              </a:rPr>
              <a:t>Over to you</a:t>
            </a:r>
          </a:p>
        </p:txBody>
      </p:sp>
      <p:sp>
        <p:nvSpPr>
          <p:cNvPr id="4" name="Content Placeholder 2">
            <a:extLst>
              <a:ext uri="{FF2B5EF4-FFF2-40B4-BE49-F238E27FC236}">
                <a16:creationId xmlns:a16="http://schemas.microsoft.com/office/drawing/2014/main" id="{E8C3A32B-05F3-2C30-FD66-994BE8464DB3}"/>
              </a:ext>
            </a:extLst>
          </p:cNvPr>
          <p:cNvSpPr>
            <a:spLocks noGrp="1"/>
          </p:cNvSpPr>
          <p:nvPr>
            <p:ph idx="1"/>
          </p:nvPr>
        </p:nvSpPr>
        <p:spPr>
          <a:xfrm>
            <a:off x="462814" y="1471796"/>
            <a:ext cx="4147687" cy="4351338"/>
          </a:xfrm>
        </p:spPr>
        <p:txBody>
          <a:bodyPr>
            <a:normAutofit fontScale="92500" lnSpcReduction="20000"/>
          </a:bodyPr>
          <a:lstStyle/>
          <a:p>
            <a:pPr marL="0" indent="0">
              <a:buNone/>
            </a:pPr>
            <a:r>
              <a:rPr lang="en-GB" b="1" dirty="0">
                <a:solidFill>
                  <a:srgbClr val="0070C0"/>
                </a:solidFill>
              </a:rPr>
              <a:t>VISION</a:t>
            </a:r>
            <a:endParaRPr lang="en-GB" dirty="0">
              <a:solidFill>
                <a:srgbClr val="0070C0"/>
              </a:solidFill>
            </a:endParaRPr>
          </a:p>
          <a:p>
            <a:pPr lvl="0"/>
            <a:r>
              <a:rPr lang="en-GB" sz="2100" dirty="0">
                <a:solidFill>
                  <a:srgbClr val="0070C0"/>
                </a:solidFill>
              </a:rPr>
              <a:t>How do you feel about the vision?</a:t>
            </a:r>
          </a:p>
          <a:p>
            <a:pPr lvl="0"/>
            <a:r>
              <a:rPr lang="en-GB" sz="2100" dirty="0">
                <a:solidFill>
                  <a:srgbClr val="0070C0"/>
                </a:solidFill>
              </a:rPr>
              <a:t>What would it look like if this vision comes to life? </a:t>
            </a:r>
          </a:p>
          <a:p>
            <a:pPr lvl="0"/>
            <a:r>
              <a:rPr lang="en-GB" sz="2100" dirty="0">
                <a:solidFill>
                  <a:srgbClr val="0070C0"/>
                </a:solidFill>
              </a:rPr>
              <a:t>What would be the same? Different?</a:t>
            </a:r>
          </a:p>
          <a:p>
            <a:pPr lvl="0"/>
            <a:r>
              <a:rPr lang="en-GB" sz="2100" dirty="0">
                <a:solidFill>
                  <a:srgbClr val="0070C0"/>
                </a:solidFill>
              </a:rPr>
              <a:t>What will volunteers, Patrons and community see, feel and experience?</a:t>
            </a:r>
          </a:p>
          <a:p>
            <a:pPr lvl="0"/>
            <a:r>
              <a:rPr lang="en-GB" sz="2100" dirty="0">
                <a:solidFill>
                  <a:srgbClr val="0070C0"/>
                </a:solidFill>
              </a:rPr>
              <a:t>What opportunities do you see for volunteers and patrons to contribute to bringing this vision to life?</a:t>
            </a:r>
          </a:p>
          <a:p>
            <a:pPr lvl="0"/>
            <a:r>
              <a:rPr lang="en-GB" sz="2100" dirty="0">
                <a:solidFill>
                  <a:srgbClr val="0070C0"/>
                </a:solidFill>
              </a:rPr>
              <a:t>What concerns or questions do you have?</a:t>
            </a:r>
          </a:p>
          <a:p>
            <a:pPr lvl="1"/>
            <a:endParaRPr lang="en-GB" dirty="0">
              <a:solidFill>
                <a:srgbClr val="0070C0"/>
              </a:solidFill>
            </a:endParaRPr>
          </a:p>
        </p:txBody>
      </p:sp>
      <p:sp>
        <p:nvSpPr>
          <p:cNvPr id="5" name="Content Placeholder 2">
            <a:extLst>
              <a:ext uri="{FF2B5EF4-FFF2-40B4-BE49-F238E27FC236}">
                <a16:creationId xmlns:a16="http://schemas.microsoft.com/office/drawing/2014/main" id="{1571EF2E-EB79-5511-7285-795EE1FF226B}"/>
              </a:ext>
            </a:extLst>
          </p:cNvPr>
          <p:cNvSpPr txBox="1">
            <a:spLocks/>
          </p:cNvSpPr>
          <p:nvPr/>
        </p:nvSpPr>
        <p:spPr>
          <a:xfrm>
            <a:off x="5419825" y="1470927"/>
            <a:ext cx="650186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0070C0"/>
                </a:solidFill>
              </a:rPr>
              <a:t>MISSION</a:t>
            </a:r>
          </a:p>
          <a:p>
            <a:r>
              <a:rPr lang="en-GB" sz="1900" dirty="0">
                <a:solidFill>
                  <a:srgbClr val="0070C0"/>
                </a:solidFill>
              </a:rPr>
              <a:t>How do you feel about the mission? </a:t>
            </a:r>
          </a:p>
          <a:p>
            <a:r>
              <a:rPr lang="en-GB" sz="1900" dirty="0">
                <a:solidFill>
                  <a:srgbClr val="0070C0"/>
                </a:solidFill>
              </a:rPr>
              <a:t>What ideas do you have for how we can bring it to life?</a:t>
            </a:r>
          </a:p>
          <a:p>
            <a:r>
              <a:rPr lang="en-GB" sz="1900" dirty="0">
                <a:solidFill>
                  <a:srgbClr val="0070C0"/>
                </a:solidFill>
              </a:rPr>
              <a:t>What role can volunteers and patrons play?</a:t>
            </a:r>
          </a:p>
          <a:p>
            <a:pPr marL="0" indent="0">
              <a:buFont typeface="Arial" panose="020B0604020202020204" pitchFamily="34" charset="0"/>
              <a:buNone/>
            </a:pPr>
            <a:endParaRPr lang="en-GB" dirty="0">
              <a:solidFill>
                <a:srgbClr val="0070C0"/>
              </a:solidFill>
            </a:endParaRPr>
          </a:p>
          <a:p>
            <a:pPr marL="0" indent="0">
              <a:buFont typeface="Arial" panose="020B0604020202020204" pitchFamily="34" charset="0"/>
              <a:buNone/>
            </a:pPr>
            <a:r>
              <a:rPr lang="en-GB" b="1" dirty="0">
                <a:solidFill>
                  <a:srgbClr val="0070C0"/>
                </a:solidFill>
              </a:rPr>
              <a:t>STRATEGY</a:t>
            </a:r>
          </a:p>
          <a:p>
            <a:r>
              <a:rPr lang="en-GB" sz="1900" dirty="0">
                <a:solidFill>
                  <a:srgbClr val="0070C0"/>
                </a:solidFill>
              </a:rPr>
              <a:t>Do you agree that our priorities serve well as our strategic direction</a:t>
            </a:r>
          </a:p>
          <a:p>
            <a:r>
              <a:rPr lang="en-GB" sz="1900" dirty="0">
                <a:solidFill>
                  <a:srgbClr val="0070C0"/>
                </a:solidFill>
              </a:rPr>
              <a:t>What excites you about them?</a:t>
            </a:r>
          </a:p>
          <a:p>
            <a:r>
              <a:rPr lang="en-GB" sz="1900" dirty="0">
                <a:solidFill>
                  <a:srgbClr val="0070C0"/>
                </a:solidFill>
              </a:rPr>
              <a:t>For each of the four strategic areas, what practical actions or initiatives would make the biggest difference</a:t>
            </a:r>
            <a:r>
              <a:rPr lang="en-GB" sz="1800" dirty="0">
                <a:solidFill>
                  <a:srgbClr val="0070C0"/>
                </a:solidFill>
              </a:rPr>
              <a:t>?</a:t>
            </a:r>
          </a:p>
        </p:txBody>
      </p:sp>
    </p:spTree>
    <p:extLst>
      <p:ext uri="{BB962C8B-B14F-4D97-AF65-F5344CB8AC3E}">
        <p14:creationId xmlns:p14="http://schemas.microsoft.com/office/powerpoint/2010/main" val="275226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8CCBA-8484-67C3-ED92-DACED645ED84}"/>
              </a:ext>
            </a:extLst>
          </p:cNvPr>
          <p:cNvSpPr>
            <a:spLocks noGrp="1"/>
          </p:cNvSpPr>
          <p:nvPr>
            <p:ph type="title"/>
          </p:nvPr>
        </p:nvSpPr>
        <p:spPr>
          <a:xfrm>
            <a:off x="906952" y="365125"/>
            <a:ext cx="10515600" cy="1325563"/>
          </a:xfrm>
        </p:spPr>
        <p:txBody>
          <a:bodyPr>
            <a:normAutofit/>
          </a:bodyPr>
          <a:lstStyle/>
          <a:p>
            <a:r>
              <a:rPr lang="en-GB" dirty="0">
                <a:solidFill>
                  <a:srgbClr val="0070C0"/>
                </a:solidFill>
              </a:rPr>
              <a:t>How do you feel about vision statement</a:t>
            </a:r>
            <a:br>
              <a:rPr lang="en-GB" dirty="0">
                <a:solidFill>
                  <a:srgbClr val="0070C0"/>
                </a:solidFill>
              </a:rPr>
            </a:br>
            <a:endParaRPr lang="en-GB" dirty="0">
              <a:solidFill>
                <a:srgbClr val="0070C0"/>
              </a:solidFill>
            </a:endParaRPr>
          </a:p>
        </p:txBody>
      </p:sp>
      <p:sp>
        <p:nvSpPr>
          <p:cNvPr id="3" name="Content Placeholder 2">
            <a:extLst>
              <a:ext uri="{FF2B5EF4-FFF2-40B4-BE49-F238E27FC236}">
                <a16:creationId xmlns:a16="http://schemas.microsoft.com/office/drawing/2014/main" id="{39DBFE0E-ADD7-46E0-2EA0-7B8319A11834}"/>
              </a:ext>
            </a:extLst>
          </p:cNvPr>
          <p:cNvSpPr>
            <a:spLocks noGrp="1"/>
          </p:cNvSpPr>
          <p:nvPr>
            <p:ph idx="1"/>
          </p:nvPr>
        </p:nvSpPr>
        <p:spPr>
          <a:xfrm>
            <a:off x="769448" y="1520686"/>
            <a:ext cx="5075583" cy="4667250"/>
          </a:xfrm>
        </p:spPr>
        <p:txBody>
          <a:bodyPr>
            <a:normAutofit/>
          </a:bodyPr>
          <a:lstStyle/>
          <a:p>
            <a:pPr>
              <a:lnSpc>
                <a:spcPct val="70000"/>
              </a:lnSpc>
            </a:pPr>
            <a:r>
              <a:rPr lang="en-GB" sz="2000" dirty="0">
                <a:solidFill>
                  <a:srgbClr val="0070C0"/>
                </a:solidFill>
              </a:rPr>
              <a:t>Positive reaction to “creative” and “connected”; differentiators</a:t>
            </a:r>
          </a:p>
          <a:p>
            <a:pPr>
              <a:lnSpc>
                <a:spcPct val="70000"/>
              </a:lnSpc>
            </a:pPr>
            <a:r>
              <a:rPr lang="en-GB" sz="2000" dirty="0">
                <a:solidFill>
                  <a:srgbClr val="0070C0"/>
                </a:solidFill>
              </a:rPr>
              <a:t>Change “your” and “you” to “our” and “us”: </a:t>
            </a:r>
          </a:p>
          <a:p>
            <a:pPr>
              <a:lnSpc>
                <a:spcPct val="70000"/>
              </a:lnSpc>
            </a:pPr>
            <a:r>
              <a:rPr lang="en-GB" sz="2000" dirty="0">
                <a:solidFill>
                  <a:srgbClr val="0070C0"/>
                </a:solidFill>
              </a:rPr>
              <a:t>What does “run by you” mean? Unpack that</a:t>
            </a:r>
          </a:p>
          <a:p>
            <a:pPr>
              <a:lnSpc>
                <a:spcPct val="70000"/>
              </a:lnSpc>
            </a:pPr>
            <a:r>
              <a:rPr lang="en-GB" sz="2000" dirty="0">
                <a:solidFill>
                  <a:srgbClr val="0070C0"/>
                </a:solidFill>
              </a:rPr>
              <a:t>Importance of communication/transparency in vision and strategy </a:t>
            </a:r>
          </a:p>
          <a:p>
            <a:pPr>
              <a:lnSpc>
                <a:spcPct val="70000"/>
              </a:lnSpc>
            </a:pPr>
            <a:r>
              <a:rPr lang="en-GB" sz="2000" dirty="0">
                <a:solidFill>
                  <a:srgbClr val="0070C0"/>
                </a:solidFill>
              </a:rPr>
              <a:t>Why important: can refer back to 90%</a:t>
            </a:r>
          </a:p>
          <a:p>
            <a:pPr>
              <a:lnSpc>
                <a:spcPct val="70000"/>
              </a:lnSpc>
            </a:pPr>
            <a:r>
              <a:rPr lang="en-GB" sz="2000" dirty="0">
                <a:solidFill>
                  <a:srgbClr val="0070C0"/>
                </a:solidFill>
              </a:rPr>
              <a:t>Beating heart: pro-active, 21</a:t>
            </a:r>
            <a:r>
              <a:rPr lang="en-GB" sz="2000" baseline="30000" dirty="0">
                <a:solidFill>
                  <a:srgbClr val="0070C0"/>
                </a:solidFill>
              </a:rPr>
              <a:t>st</a:t>
            </a:r>
            <a:r>
              <a:rPr lang="en-GB" sz="2000" dirty="0">
                <a:solidFill>
                  <a:srgbClr val="0070C0"/>
                </a:solidFill>
              </a:rPr>
              <a:t> century library </a:t>
            </a:r>
          </a:p>
          <a:p>
            <a:pPr>
              <a:lnSpc>
                <a:spcPct val="70000"/>
              </a:lnSpc>
            </a:pPr>
            <a:r>
              <a:rPr lang="en-GB" sz="2000" dirty="0">
                <a:solidFill>
                  <a:srgbClr val="0070C0"/>
                </a:solidFill>
              </a:rPr>
              <a:t>Some people less convinced by “beating heart”, could be “active hub” instead?</a:t>
            </a:r>
          </a:p>
          <a:p>
            <a:pPr>
              <a:lnSpc>
                <a:spcPct val="70000"/>
              </a:lnSpc>
            </a:pPr>
            <a:r>
              <a:rPr lang="en-GB" sz="2000" dirty="0">
                <a:solidFill>
                  <a:srgbClr val="0070C0"/>
                </a:solidFill>
              </a:rPr>
              <a:t>Future of libraries: hubs, beyond books, skills</a:t>
            </a:r>
          </a:p>
          <a:p>
            <a:pPr>
              <a:lnSpc>
                <a:spcPct val="70000"/>
              </a:lnSpc>
            </a:pPr>
            <a:endParaRPr lang="en-GB" sz="2000" dirty="0">
              <a:solidFill>
                <a:srgbClr val="0070C0"/>
              </a:solidFill>
            </a:endParaRPr>
          </a:p>
          <a:p>
            <a:pPr>
              <a:lnSpc>
                <a:spcPct val="70000"/>
              </a:lnSpc>
            </a:pPr>
            <a:endParaRPr lang="en-GB" sz="2000" dirty="0">
              <a:solidFill>
                <a:srgbClr val="0070C0"/>
              </a:solidFill>
            </a:endParaRPr>
          </a:p>
        </p:txBody>
      </p:sp>
      <p:sp>
        <p:nvSpPr>
          <p:cNvPr id="4" name="TextBox 3">
            <a:extLst>
              <a:ext uri="{FF2B5EF4-FFF2-40B4-BE49-F238E27FC236}">
                <a16:creationId xmlns:a16="http://schemas.microsoft.com/office/drawing/2014/main" id="{01BBDD5B-76A7-4A9C-2FB7-A0682F85DC66}"/>
              </a:ext>
            </a:extLst>
          </p:cNvPr>
          <p:cNvSpPr txBox="1"/>
          <p:nvPr/>
        </p:nvSpPr>
        <p:spPr>
          <a:xfrm>
            <a:off x="5990072" y="2306862"/>
            <a:ext cx="6023066" cy="2554545"/>
          </a:xfrm>
          <a:prstGeom prst="rect">
            <a:avLst/>
          </a:prstGeom>
          <a:noFill/>
          <a:ln>
            <a:solidFill>
              <a:schemeClr val="tx2">
                <a:lumMod val="50000"/>
                <a:lumOff val="50000"/>
              </a:schemeClr>
            </a:solidFill>
          </a:ln>
        </p:spPr>
        <p:txBody>
          <a:bodyPr wrap="square" rtlCol="0">
            <a:spAutoFit/>
          </a:bodyPr>
          <a:lstStyle>
            <a:defPPr>
              <a:defRPr lang="en-US"/>
            </a:defPPr>
            <a:lvl1pPr algn="ctr">
              <a:defRPr>
                <a:solidFill>
                  <a:schemeClr val="tx2">
                    <a:lumMod val="50000"/>
                    <a:lumOff val="50000"/>
                  </a:schemeClr>
                </a:solidFill>
              </a:defRPr>
            </a:lvl1pPr>
          </a:lstStyle>
          <a:p>
            <a:r>
              <a:rPr lang="en-GB" sz="4000" dirty="0"/>
              <a:t>The beating heart of your connected, creative community</a:t>
            </a:r>
          </a:p>
          <a:p>
            <a:r>
              <a:rPr lang="en-GB" sz="4000" i="1" dirty="0"/>
              <a:t>- Run by you</a:t>
            </a:r>
          </a:p>
        </p:txBody>
      </p:sp>
      <p:sp>
        <p:nvSpPr>
          <p:cNvPr id="5" name="Speech Bubble: Rectangle with Corners Rounded 4">
            <a:extLst>
              <a:ext uri="{FF2B5EF4-FFF2-40B4-BE49-F238E27FC236}">
                <a16:creationId xmlns:a16="http://schemas.microsoft.com/office/drawing/2014/main" id="{2BA1FB6D-50F3-CBFA-FA90-06F9D115770D}"/>
              </a:ext>
            </a:extLst>
          </p:cNvPr>
          <p:cNvSpPr/>
          <p:nvPr/>
        </p:nvSpPr>
        <p:spPr>
          <a:xfrm>
            <a:off x="8551592" y="5396321"/>
            <a:ext cx="1649895" cy="572327"/>
          </a:xfrm>
          <a:prstGeom prst="wedgeRoundRectCallout">
            <a:avLst>
              <a:gd name="adj1" fmla="val 29376"/>
              <a:gd name="adj2" fmla="val -149359"/>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Change to “us”</a:t>
            </a:r>
          </a:p>
        </p:txBody>
      </p:sp>
      <p:sp>
        <p:nvSpPr>
          <p:cNvPr id="6" name="Speech Bubble: Rectangle with Corners Rounded 5">
            <a:extLst>
              <a:ext uri="{FF2B5EF4-FFF2-40B4-BE49-F238E27FC236}">
                <a16:creationId xmlns:a16="http://schemas.microsoft.com/office/drawing/2014/main" id="{604F76B0-41EE-D398-1C30-97270F6246F5}"/>
              </a:ext>
            </a:extLst>
          </p:cNvPr>
          <p:cNvSpPr/>
          <p:nvPr/>
        </p:nvSpPr>
        <p:spPr>
          <a:xfrm>
            <a:off x="8551591" y="1477673"/>
            <a:ext cx="1649895" cy="465104"/>
          </a:xfrm>
          <a:prstGeom prst="wedgeRoundRectCallout">
            <a:avLst>
              <a:gd name="adj1" fmla="val 109307"/>
              <a:gd name="adj2" fmla="val 197278"/>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Change to “our”</a:t>
            </a:r>
          </a:p>
        </p:txBody>
      </p:sp>
      <p:sp>
        <p:nvSpPr>
          <p:cNvPr id="7" name="Speech Bubble: Rectangle with Corners Rounded 6">
            <a:extLst>
              <a:ext uri="{FF2B5EF4-FFF2-40B4-BE49-F238E27FC236}">
                <a16:creationId xmlns:a16="http://schemas.microsoft.com/office/drawing/2014/main" id="{F305D57E-3E38-A71C-5517-E9DFC66EFF07}"/>
              </a:ext>
            </a:extLst>
          </p:cNvPr>
          <p:cNvSpPr/>
          <p:nvPr/>
        </p:nvSpPr>
        <p:spPr>
          <a:xfrm>
            <a:off x="5548416" y="1660065"/>
            <a:ext cx="1649895" cy="596160"/>
          </a:xfrm>
          <a:prstGeom prst="wedgeRoundRectCallout">
            <a:avLst>
              <a:gd name="adj1" fmla="val 128215"/>
              <a:gd name="adj2" fmla="val 100143"/>
              <a:gd name="adj3" fmla="val 16667"/>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“Active hub</a:t>
            </a:r>
            <a:r>
              <a:rPr lang="en-GB"/>
              <a:t>” suggested</a:t>
            </a:r>
            <a:endParaRPr lang="en-GB" dirty="0"/>
          </a:p>
        </p:txBody>
      </p:sp>
    </p:spTree>
    <p:extLst>
      <p:ext uri="{BB962C8B-B14F-4D97-AF65-F5344CB8AC3E}">
        <p14:creationId xmlns:p14="http://schemas.microsoft.com/office/powerpoint/2010/main" val="2866257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E700-63C5-EA1A-6272-8DEF47EC3A58}"/>
              </a:ext>
            </a:extLst>
          </p:cNvPr>
          <p:cNvSpPr>
            <a:spLocks noGrp="1"/>
          </p:cNvSpPr>
          <p:nvPr>
            <p:ph type="title"/>
          </p:nvPr>
        </p:nvSpPr>
        <p:spPr/>
        <p:txBody>
          <a:bodyPr>
            <a:normAutofit fontScale="90000"/>
          </a:bodyPr>
          <a:lstStyle/>
          <a:p>
            <a:r>
              <a:rPr lang="en-GB" dirty="0">
                <a:solidFill>
                  <a:srgbClr val="0070C0"/>
                </a:solidFill>
              </a:rPr>
              <a:t>What would it look like if this vision comes to life? </a:t>
            </a:r>
            <a:br>
              <a:rPr lang="en-GB" dirty="0">
                <a:solidFill>
                  <a:srgbClr val="0070C0"/>
                </a:solidFill>
              </a:rPr>
            </a:br>
            <a:endParaRPr lang="en-GB" dirty="0"/>
          </a:p>
        </p:txBody>
      </p:sp>
      <p:sp>
        <p:nvSpPr>
          <p:cNvPr id="3" name="Content Placeholder 2">
            <a:extLst>
              <a:ext uri="{FF2B5EF4-FFF2-40B4-BE49-F238E27FC236}">
                <a16:creationId xmlns:a16="http://schemas.microsoft.com/office/drawing/2014/main" id="{7BBFED0D-71A7-FE67-6749-90EF1880AC78}"/>
              </a:ext>
            </a:extLst>
          </p:cNvPr>
          <p:cNvSpPr>
            <a:spLocks noGrp="1"/>
          </p:cNvSpPr>
          <p:nvPr>
            <p:ph idx="1"/>
          </p:nvPr>
        </p:nvSpPr>
        <p:spPr>
          <a:xfrm>
            <a:off x="392133" y="1253331"/>
            <a:ext cx="11264407" cy="5316434"/>
          </a:xfrm>
        </p:spPr>
        <p:txBody>
          <a:bodyPr>
            <a:normAutofit fontScale="55000" lnSpcReduction="20000"/>
          </a:bodyPr>
          <a:lstStyle/>
          <a:p>
            <a:pPr lvl="0"/>
            <a:r>
              <a:rPr lang="en-GB" sz="3300" dirty="0">
                <a:solidFill>
                  <a:srgbClr val="0070C0"/>
                </a:solidFill>
              </a:rPr>
              <a:t>Need more events, not just literature, need to be inclusive </a:t>
            </a:r>
            <a:r>
              <a:rPr lang="en-GB" sz="3300" dirty="0" err="1">
                <a:solidFill>
                  <a:srgbClr val="0070C0"/>
                </a:solidFill>
              </a:rPr>
              <a:t>eg</a:t>
            </a:r>
            <a:r>
              <a:rPr lang="en-GB" sz="3300" dirty="0">
                <a:solidFill>
                  <a:srgbClr val="0070C0"/>
                </a:solidFill>
              </a:rPr>
              <a:t> games for young and old</a:t>
            </a:r>
          </a:p>
          <a:p>
            <a:pPr lvl="0"/>
            <a:r>
              <a:rPr lang="en-GB" sz="3300" dirty="0">
                <a:solidFill>
                  <a:srgbClr val="0070C0"/>
                </a:solidFill>
              </a:rPr>
              <a:t>Make it clear that anyone in the community can start an activity</a:t>
            </a:r>
          </a:p>
          <a:p>
            <a:pPr lvl="0"/>
            <a:r>
              <a:rPr lang="en-GB" sz="3300" dirty="0">
                <a:solidFill>
                  <a:srgbClr val="0070C0"/>
                </a:solidFill>
              </a:rPr>
              <a:t>Get the word out about the library </a:t>
            </a:r>
          </a:p>
          <a:p>
            <a:pPr lvl="1"/>
            <a:r>
              <a:rPr lang="en-GB" sz="3300" dirty="0">
                <a:solidFill>
                  <a:srgbClr val="0070C0"/>
                </a:solidFill>
              </a:rPr>
              <a:t>Importance of getting the word out and communicated</a:t>
            </a:r>
          </a:p>
          <a:p>
            <a:pPr lvl="1"/>
            <a:r>
              <a:rPr lang="en-GB" sz="3300" dirty="0">
                <a:solidFill>
                  <a:srgbClr val="0070C0"/>
                </a:solidFill>
              </a:rPr>
              <a:t>Use Brent CVS more to advertise</a:t>
            </a:r>
          </a:p>
          <a:p>
            <a:pPr lvl="1"/>
            <a:r>
              <a:rPr lang="en-GB" sz="3300" dirty="0">
                <a:solidFill>
                  <a:srgbClr val="0070C0"/>
                </a:solidFill>
              </a:rPr>
              <a:t>How to use social media more effectively: Facebook and Instagram pages should display FKRL vision, mission and strategy as well as what’s on</a:t>
            </a:r>
          </a:p>
          <a:p>
            <a:pPr lvl="1"/>
            <a:r>
              <a:rPr lang="en-GB" sz="3300" dirty="0">
                <a:solidFill>
                  <a:srgbClr val="0070C0"/>
                </a:solidFill>
              </a:rPr>
              <a:t>Flyers @ local shops</a:t>
            </a:r>
          </a:p>
          <a:p>
            <a:pPr lvl="1"/>
            <a:r>
              <a:rPr lang="en-GB" sz="3300" dirty="0">
                <a:solidFill>
                  <a:srgbClr val="0070C0"/>
                </a:solidFill>
              </a:rPr>
              <a:t>Partnership s with schools: more ads at schools; maybe run a project for school to promote the library </a:t>
            </a:r>
          </a:p>
          <a:p>
            <a:pPr lvl="0"/>
            <a:r>
              <a:rPr lang="en-GB" sz="3300" dirty="0">
                <a:solidFill>
                  <a:srgbClr val="0070C0"/>
                </a:solidFill>
              </a:rPr>
              <a:t>“Open”: what would it look like? </a:t>
            </a:r>
          </a:p>
          <a:p>
            <a:pPr lvl="1"/>
            <a:r>
              <a:rPr lang="en-GB" sz="3300" dirty="0">
                <a:solidFill>
                  <a:srgbClr val="0070C0"/>
                </a:solidFill>
              </a:rPr>
              <a:t>Always something on </a:t>
            </a:r>
            <a:r>
              <a:rPr lang="en-GB" sz="3300" dirty="0" err="1">
                <a:solidFill>
                  <a:srgbClr val="0070C0"/>
                </a:solidFill>
              </a:rPr>
              <a:t>eg</a:t>
            </a:r>
            <a:r>
              <a:rPr lang="en-GB" sz="3300" dirty="0">
                <a:solidFill>
                  <a:srgbClr val="0070C0"/>
                </a:solidFill>
              </a:rPr>
              <a:t> every night/day. Expectation that open five days/week – regularity is key and builds a sense of community </a:t>
            </a:r>
          </a:p>
          <a:p>
            <a:pPr lvl="2"/>
            <a:r>
              <a:rPr lang="en-GB" sz="2900" dirty="0">
                <a:solidFill>
                  <a:srgbClr val="0070C0"/>
                </a:solidFill>
              </a:rPr>
              <a:t>How to make this happen: evangelise, leaflets to be delivered </a:t>
            </a:r>
          </a:p>
          <a:p>
            <a:pPr lvl="2"/>
            <a:r>
              <a:rPr lang="en-GB" sz="2900" dirty="0">
                <a:solidFill>
                  <a:srgbClr val="0070C0"/>
                </a:solidFill>
              </a:rPr>
              <a:t>Could this motivate people to volunteer regularly </a:t>
            </a:r>
          </a:p>
          <a:p>
            <a:pPr lvl="1"/>
            <a:r>
              <a:rPr lang="en-GB" sz="3300" dirty="0">
                <a:solidFill>
                  <a:srgbClr val="0070C0"/>
                </a:solidFill>
              </a:rPr>
              <a:t>Open in holiday periods</a:t>
            </a:r>
          </a:p>
          <a:p>
            <a:pPr lvl="1"/>
            <a:r>
              <a:rPr lang="en-GB" sz="3300" dirty="0">
                <a:solidFill>
                  <a:srgbClr val="0070C0"/>
                </a:solidFill>
              </a:rPr>
              <a:t>Reduction in paid hire</a:t>
            </a:r>
          </a:p>
          <a:p>
            <a:pPr lvl="0"/>
            <a:r>
              <a:rPr lang="en-GB" sz="3300" dirty="0">
                <a:solidFill>
                  <a:srgbClr val="0070C0"/>
                </a:solidFill>
              </a:rPr>
              <a:t>Target different teens: event/space</a:t>
            </a:r>
          </a:p>
          <a:p>
            <a:pPr lvl="0"/>
            <a:r>
              <a:rPr lang="en-GB" sz="3300" dirty="0">
                <a:solidFill>
                  <a:srgbClr val="0070C0"/>
                </a:solidFill>
              </a:rPr>
              <a:t>What are the 1600 patrons interested in?</a:t>
            </a:r>
          </a:p>
          <a:p>
            <a:pPr lvl="0"/>
            <a:r>
              <a:rPr lang="en-GB" sz="3300" dirty="0">
                <a:solidFill>
                  <a:srgbClr val="0070C0"/>
                </a:solidFill>
              </a:rPr>
              <a:t>Have a community get together three times a year/smaller and larger events</a:t>
            </a:r>
          </a:p>
        </p:txBody>
      </p:sp>
    </p:spTree>
    <p:extLst>
      <p:ext uri="{BB962C8B-B14F-4D97-AF65-F5344CB8AC3E}">
        <p14:creationId xmlns:p14="http://schemas.microsoft.com/office/powerpoint/2010/main" val="105542525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4073</TotalTime>
  <Words>2167</Words>
  <Application>Microsoft Office PowerPoint</Application>
  <PresentationFormat>Widescreen</PresentationFormat>
  <Paragraphs>227</Paragraphs>
  <Slides>26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Aptos</vt:lpstr>
      <vt:lpstr>Aptos Display</vt:lpstr>
      <vt:lpstr>Arial</vt:lpstr>
      <vt:lpstr>1_Office Theme</vt:lpstr>
      <vt:lpstr>Friends of Kensal Rise Library  Volunteer and Patron workshop </vt:lpstr>
      <vt:lpstr>What the session covered </vt:lpstr>
      <vt:lpstr>Agenda for today </vt:lpstr>
      <vt:lpstr>Agreed FKLR vision statement </vt:lpstr>
      <vt:lpstr>Current mission aligns well with the proposed vision </vt:lpstr>
      <vt:lpstr>Strategy</vt:lpstr>
      <vt:lpstr>Over to you</vt:lpstr>
      <vt:lpstr>How do you feel about vision statement </vt:lpstr>
      <vt:lpstr>What would it look like if this vision comes to life?  </vt:lpstr>
      <vt:lpstr>What opportunities for volunteers to bring the vision to life</vt:lpstr>
      <vt:lpstr>Images of vision feedback flip charts</vt:lpstr>
      <vt:lpstr>Images of vision feedback flip charts</vt:lpstr>
      <vt:lpstr>Images of vision feedback flip</vt:lpstr>
      <vt:lpstr>Mission statement: how do you feel about it?</vt:lpstr>
      <vt:lpstr>Mission: what ideas do you have for how we can bring it to life? </vt:lpstr>
      <vt:lpstr>Mission: what ideas do you have for how we can bring it to life?</vt:lpstr>
      <vt:lpstr>Images of vision</vt:lpstr>
      <vt:lpstr>Strategy: feedback about the four pillars/wording </vt:lpstr>
      <vt:lpstr>Strategy:  what practical actions or initiatives would make the biggest difference?  </vt:lpstr>
      <vt:lpstr>Strategy: what role can volunteers play in bringing it to life</vt:lpstr>
      <vt:lpstr>Strategy: ideas of initiatives and activities that would make the biggest difference </vt:lpstr>
      <vt:lpstr>Strategy feedback re communications/advertising/promotion</vt:lpstr>
      <vt:lpstr>Strategy flip chart feedback</vt:lpstr>
      <vt:lpstr>Summary of feedback  </vt:lpstr>
      <vt:lpstr>Summary of feedback </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Sian O'Keefe</dc:creator>
  <cp:lastModifiedBy>Maria Balinska</cp:lastModifiedBy>
  <cp:revision>8</cp:revision>
  <dcterms:created xsi:type="dcterms:W3CDTF">2026-02-22T16:34:59Z</dcterms:created>
  <dcterms:modified xsi:type="dcterms:W3CDTF">2026-03-13T11:15:15Z</dcterms:modified>
</cp:coreProperties>
</file>